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1"/>
    <p:sldId id="257" r:id="rId52"/>
    <p:sldId id="258" r:id="rId53"/>
    <p:sldId id="259" r:id="rId54"/>
    <p:sldId id="260" r:id="rId55"/>
    <p:sldId id="261" r:id="rId56"/>
    <p:sldId id="262" r:id="rId57"/>
    <p:sldId id="263" r:id="rId58"/>
    <p:sldId id="264" r:id="rId59"/>
    <p:sldId id="265" r:id="rId60"/>
    <p:sldId id="266" r:id="rId61"/>
    <p:sldId id="267" r:id="rId62"/>
    <p:sldId id="268" r:id="rId63"/>
    <p:sldId id="269" r:id="rId64"/>
    <p:sldId id="270" r:id="rId65"/>
    <p:sldId id="271" r:id="rId66"/>
    <p:sldId id="272" r:id="rId67"/>
    <p:sldId id="273" r:id="rId68"/>
    <p:sldId id="274" r:id="rId69"/>
    <p:sldId id="275" r:id="rId70"/>
    <p:sldId id="276" r:id="rId71"/>
    <p:sldId id="277" r:id="rId72"/>
    <p:sldId id="278" r:id="rId73"/>
    <p:sldId id="279" r:id="rId74"/>
    <p:sldId id="280" r:id="rId75"/>
    <p:sldId id="281" r:id="rId76"/>
    <p:sldId id="282" r:id="rId77"/>
    <p:sldId id="283" r:id="rId78"/>
    <p:sldId id="284" r:id="rId79"/>
    <p:sldId id="285" r:id="rId80"/>
    <p:sldId id="286" r:id="rId81"/>
    <p:sldId id="287" r:id="rId82"/>
    <p:sldId id="288" r:id="rId83"/>
    <p:sldId id="289" r:id="rId84"/>
    <p:sldId id="290" r:id="rId85"/>
    <p:sldId id="291" r:id="rId86"/>
    <p:sldId id="292" r:id="rId87"/>
    <p:sldId id="293" r:id="rId88"/>
    <p:sldId id="294" r:id="rId89"/>
    <p:sldId id="295" r:id="rId90"/>
    <p:sldId id="296" r:id="rId91"/>
    <p:sldId id="297" r:id="rId92"/>
    <p:sldId id="298" r:id="rId93"/>
    <p:sldId id="299" r:id="rId94"/>
    <p:sldId id="300" r:id="rId95"/>
    <p:sldId id="301" r:id="rId96"/>
    <p:sldId id="302" r:id="rId97"/>
    <p:sldId id="303" r:id="rId98"/>
    <p:sldId id="304" r:id="rId99"/>
    <p:sldId id="305" r:id="rId100"/>
    <p:sldId id="306" r:id="rId101"/>
    <p:sldId id="307" r:id="rId102"/>
    <p:sldId id="308" r:id="rId103"/>
    <p:sldId id="309" r:id="rId104"/>
    <p:sldId id="310" r:id="rId105"/>
    <p:sldId id="311" r:id="rId106"/>
    <p:sldId id="312" r:id="rId107"/>
    <p:sldId id="313" r:id="rId108"/>
    <p:sldId id="314" r:id="rId109"/>
    <p:sldId id="315" r:id="rId110"/>
    <p:sldId id="316" r:id="rId111"/>
    <p:sldId id="317" r:id="rId112"/>
    <p:sldId id="318" r:id="rId113"/>
    <p:sldId id="319" r:id="rId114"/>
    <p:sldId id="320" r:id="rId115"/>
  </p:sldIdLst>
  <p:sldSz cx="18288000" cy="10287000"/>
  <p:notesSz cx="6858000" cy="9144000"/>
  <p:embeddedFontLst>
    <p:embeddedFont>
      <p:font typeface="Sifonn" charset="1" panose="0000000000000000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DM Sans" charset="1" panose="00000000000000000000"/>
      <p:regular r:id="rId11"/>
    </p:embeddedFont>
    <p:embeddedFont>
      <p:font typeface="DM Sans Bold" charset="1" panose="00000000000000000000"/>
      <p:regular r:id="rId12"/>
    </p:embeddedFont>
    <p:embeddedFont>
      <p:font typeface="DM Sans Italics" charset="1" panose="00000000000000000000"/>
      <p:regular r:id="rId13"/>
    </p:embeddedFont>
    <p:embeddedFont>
      <p:font typeface="DM Sans Bold Italics" charset="1" panose="00000000000000000000"/>
      <p:regular r:id="rId14"/>
    </p:embeddedFont>
    <p:embeddedFont>
      <p:font typeface="Nunito" charset="1" panose="00000000000000000000"/>
      <p:regular r:id="rId15"/>
    </p:embeddedFont>
    <p:embeddedFont>
      <p:font typeface="Nunito Bold" charset="1" panose="00000000000000000000"/>
      <p:regular r:id="rId16"/>
    </p:embeddedFont>
    <p:embeddedFont>
      <p:font typeface="Nunito Italics" charset="1" panose="00000000000000000000"/>
      <p:regular r:id="rId17"/>
    </p:embeddedFont>
    <p:embeddedFont>
      <p:font typeface="Nunito Bold Italics" charset="1" panose="00000000000000000000"/>
      <p:regular r:id="rId18"/>
    </p:embeddedFont>
    <p:embeddedFont>
      <p:font typeface="Nunito Extra-Light" charset="1" panose="00000000000000000000"/>
      <p:regular r:id="rId19"/>
    </p:embeddedFont>
    <p:embeddedFont>
      <p:font typeface="Nunito Extra-Light Italics" charset="1" panose="00000000000000000000"/>
      <p:regular r:id="rId20"/>
    </p:embeddedFont>
    <p:embeddedFont>
      <p:font typeface="Nunito Light" charset="1" panose="00000000000000000000"/>
      <p:regular r:id="rId21"/>
    </p:embeddedFont>
    <p:embeddedFont>
      <p:font typeface="Nunito Light Italics" charset="1" panose="00000000000000000000"/>
      <p:regular r:id="rId22"/>
    </p:embeddedFont>
    <p:embeddedFont>
      <p:font typeface="Nunito Medium" charset="1" panose="00000000000000000000"/>
      <p:regular r:id="rId23"/>
    </p:embeddedFont>
    <p:embeddedFont>
      <p:font typeface="Nunito Medium Italics" charset="1" panose="00000000000000000000"/>
      <p:regular r:id="rId24"/>
    </p:embeddedFont>
    <p:embeddedFont>
      <p:font typeface="Nunito Semi-Bold" charset="1" panose="00000000000000000000"/>
      <p:regular r:id="rId25"/>
    </p:embeddedFont>
    <p:embeddedFont>
      <p:font typeface="Nunito Semi-Bold Italics" charset="1" panose="00000000000000000000"/>
      <p:regular r:id="rId26"/>
    </p:embeddedFont>
    <p:embeddedFont>
      <p:font typeface="Nunito Ultra-Bold" charset="1" panose="00000000000000000000"/>
      <p:regular r:id="rId27"/>
    </p:embeddedFont>
    <p:embeddedFont>
      <p:font typeface="Nunito Ultra-Bold Italics" charset="1" panose="00000000000000000000"/>
      <p:regular r:id="rId28"/>
    </p:embeddedFont>
    <p:embeddedFont>
      <p:font typeface="Nunito Heavy" charset="1" panose="00000000000000000000"/>
      <p:regular r:id="rId29"/>
    </p:embeddedFont>
    <p:embeddedFont>
      <p:font typeface="Nunito Heavy Italics" charset="1" panose="00000000000000000000"/>
      <p:regular r:id="rId30"/>
    </p:embeddedFont>
    <p:embeddedFont>
      <p:font typeface="Open Sans" charset="1" panose="020B0606030504020204"/>
      <p:regular r:id="rId31"/>
    </p:embeddedFont>
    <p:embeddedFont>
      <p:font typeface="Open Sans Bold" charset="1" panose="020B0806030504020204"/>
      <p:regular r:id="rId32"/>
    </p:embeddedFont>
    <p:embeddedFont>
      <p:font typeface="Open Sans Italics" charset="1" panose="020B0606030504020204"/>
      <p:regular r:id="rId33"/>
    </p:embeddedFont>
    <p:embeddedFont>
      <p:font typeface="Open Sans Bold Italics" charset="1" panose="020B0806030504020204"/>
      <p:regular r:id="rId34"/>
    </p:embeddedFont>
    <p:embeddedFont>
      <p:font typeface="Open Sans Light" charset="1" panose="020B0306030504020204"/>
      <p:regular r:id="rId35"/>
    </p:embeddedFont>
    <p:embeddedFont>
      <p:font typeface="Open Sans Light Italics" charset="1" panose="020B0306030504020204"/>
      <p:regular r:id="rId36"/>
    </p:embeddedFont>
    <p:embeddedFont>
      <p:font typeface="Open Sans Ultra-Bold" charset="1" panose="00000000000000000000"/>
      <p:regular r:id="rId37"/>
    </p:embeddedFont>
    <p:embeddedFont>
      <p:font typeface="Open Sans Ultra-Bold Italics" charset="1" panose="00000000000000000000"/>
      <p:regular r:id="rId38"/>
    </p:embeddedFont>
    <p:embeddedFont>
      <p:font typeface="Inter" charset="1" panose="020B0502030000000004"/>
      <p:regular r:id="rId39"/>
    </p:embeddedFont>
    <p:embeddedFont>
      <p:font typeface="Inter Bold" charset="1" panose="020B0802030000000004"/>
      <p:regular r:id="rId40"/>
    </p:embeddedFont>
    <p:embeddedFont>
      <p:font typeface="Inter Italics" charset="1" panose="020B0502030000000004"/>
      <p:regular r:id="rId41"/>
    </p:embeddedFont>
    <p:embeddedFont>
      <p:font typeface="Inter Bold Italics" charset="1" panose="020B0802030000000004"/>
      <p:regular r:id="rId42"/>
    </p:embeddedFont>
    <p:embeddedFont>
      <p:font typeface="Inter Thin" charset="1" panose="020B0A02050000000004"/>
      <p:regular r:id="rId43"/>
    </p:embeddedFont>
    <p:embeddedFont>
      <p:font typeface="Inter Thin Italics" charset="1" panose="020B0A02050000000004"/>
      <p:regular r:id="rId44"/>
    </p:embeddedFont>
    <p:embeddedFont>
      <p:font typeface="Inter Extra-Light" charset="1" panose="02000503000000020004"/>
      <p:regular r:id="rId45"/>
    </p:embeddedFont>
    <p:embeddedFont>
      <p:font typeface="Inter Light" charset="1" panose="02000503000000020004"/>
      <p:regular r:id="rId46"/>
    </p:embeddedFont>
    <p:embeddedFont>
      <p:font typeface="Inter Medium" charset="1" panose="02000503000000020004"/>
      <p:regular r:id="rId47"/>
    </p:embeddedFont>
    <p:embeddedFont>
      <p:font typeface="Inter Semi-Bold" charset="1" panose="02000503000000020004"/>
      <p:regular r:id="rId48"/>
    </p:embeddedFont>
    <p:embeddedFont>
      <p:font typeface="Inter Ultra-Bold" charset="1" panose="02000503000000020004"/>
      <p:regular r:id="rId49"/>
    </p:embeddedFont>
    <p:embeddedFont>
      <p:font typeface="Inter Heavy" charset="1" panose="02000503000000020004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00" Target="slides/slide50.xml" Type="http://schemas.openxmlformats.org/officeDocument/2006/relationships/slide"/><Relationship Id="rId101" Target="slides/slide51.xml" Type="http://schemas.openxmlformats.org/officeDocument/2006/relationships/slide"/><Relationship Id="rId102" Target="slides/slide52.xml" Type="http://schemas.openxmlformats.org/officeDocument/2006/relationships/slide"/><Relationship Id="rId103" Target="slides/slide53.xml" Type="http://schemas.openxmlformats.org/officeDocument/2006/relationships/slide"/><Relationship Id="rId104" Target="slides/slide54.xml" Type="http://schemas.openxmlformats.org/officeDocument/2006/relationships/slide"/><Relationship Id="rId105" Target="slides/slide55.xml" Type="http://schemas.openxmlformats.org/officeDocument/2006/relationships/slide"/><Relationship Id="rId106" Target="slides/slide56.xml" Type="http://schemas.openxmlformats.org/officeDocument/2006/relationships/slide"/><Relationship Id="rId107" Target="slides/slide57.xml" Type="http://schemas.openxmlformats.org/officeDocument/2006/relationships/slide"/><Relationship Id="rId108" Target="slides/slide58.xml" Type="http://schemas.openxmlformats.org/officeDocument/2006/relationships/slide"/><Relationship Id="rId109" Target="slides/slide59.xml" Type="http://schemas.openxmlformats.org/officeDocument/2006/relationships/slide"/><Relationship Id="rId11" Target="fonts/font11.fntdata" Type="http://schemas.openxmlformats.org/officeDocument/2006/relationships/font"/><Relationship Id="rId110" Target="slides/slide60.xml" Type="http://schemas.openxmlformats.org/officeDocument/2006/relationships/slide"/><Relationship Id="rId111" Target="slides/slide61.xml" Type="http://schemas.openxmlformats.org/officeDocument/2006/relationships/slide"/><Relationship Id="rId112" Target="slides/slide62.xml" Type="http://schemas.openxmlformats.org/officeDocument/2006/relationships/slide"/><Relationship Id="rId113" Target="slides/slide63.xml" Type="http://schemas.openxmlformats.org/officeDocument/2006/relationships/slide"/><Relationship Id="rId114" Target="slides/slide64.xml" Type="http://schemas.openxmlformats.org/officeDocument/2006/relationships/slide"/><Relationship Id="rId115" Target="slides/slide65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slides/slide1.xml" Type="http://schemas.openxmlformats.org/officeDocument/2006/relationships/slide"/><Relationship Id="rId52" Target="slides/slide2.xml" Type="http://schemas.openxmlformats.org/officeDocument/2006/relationships/slide"/><Relationship Id="rId53" Target="slides/slide3.xml" Type="http://schemas.openxmlformats.org/officeDocument/2006/relationships/slide"/><Relationship Id="rId54" Target="slides/slide4.xml" Type="http://schemas.openxmlformats.org/officeDocument/2006/relationships/slide"/><Relationship Id="rId55" Target="slides/slide5.xml" Type="http://schemas.openxmlformats.org/officeDocument/2006/relationships/slide"/><Relationship Id="rId56" Target="slides/slide6.xml" Type="http://schemas.openxmlformats.org/officeDocument/2006/relationships/slide"/><Relationship Id="rId57" Target="slides/slide7.xml" Type="http://schemas.openxmlformats.org/officeDocument/2006/relationships/slide"/><Relationship Id="rId58" Target="slides/slide8.xml" Type="http://schemas.openxmlformats.org/officeDocument/2006/relationships/slide"/><Relationship Id="rId59" Target="slides/slide9.xml" Type="http://schemas.openxmlformats.org/officeDocument/2006/relationships/slide"/><Relationship Id="rId6" Target="fonts/font6.fntdata" Type="http://schemas.openxmlformats.org/officeDocument/2006/relationships/font"/><Relationship Id="rId60" Target="slides/slide10.xml" Type="http://schemas.openxmlformats.org/officeDocument/2006/relationships/slide"/><Relationship Id="rId61" Target="slides/slide11.xml" Type="http://schemas.openxmlformats.org/officeDocument/2006/relationships/slide"/><Relationship Id="rId62" Target="slides/slide12.xml" Type="http://schemas.openxmlformats.org/officeDocument/2006/relationships/slide"/><Relationship Id="rId63" Target="slides/slide13.xml" Type="http://schemas.openxmlformats.org/officeDocument/2006/relationships/slide"/><Relationship Id="rId64" Target="slides/slide14.xml" Type="http://schemas.openxmlformats.org/officeDocument/2006/relationships/slide"/><Relationship Id="rId65" Target="slides/slide15.xml" Type="http://schemas.openxmlformats.org/officeDocument/2006/relationships/slide"/><Relationship Id="rId66" Target="slides/slide16.xml" Type="http://schemas.openxmlformats.org/officeDocument/2006/relationships/slide"/><Relationship Id="rId67" Target="slides/slide17.xml" Type="http://schemas.openxmlformats.org/officeDocument/2006/relationships/slide"/><Relationship Id="rId68" Target="slides/slide18.xml" Type="http://schemas.openxmlformats.org/officeDocument/2006/relationships/slide"/><Relationship Id="rId69" Target="slides/slide19.xml" Type="http://schemas.openxmlformats.org/officeDocument/2006/relationships/slide"/><Relationship Id="rId7" Target="fonts/font7.fntdata" Type="http://schemas.openxmlformats.org/officeDocument/2006/relationships/font"/><Relationship Id="rId70" Target="slides/slide20.xml" Type="http://schemas.openxmlformats.org/officeDocument/2006/relationships/slide"/><Relationship Id="rId71" Target="slides/slide21.xml" Type="http://schemas.openxmlformats.org/officeDocument/2006/relationships/slide"/><Relationship Id="rId72" Target="slides/slide22.xml" Type="http://schemas.openxmlformats.org/officeDocument/2006/relationships/slide"/><Relationship Id="rId73" Target="slides/slide23.xml" Type="http://schemas.openxmlformats.org/officeDocument/2006/relationships/slide"/><Relationship Id="rId74" Target="slides/slide24.xml" Type="http://schemas.openxmlformats.org/officeDocument/2006/relationships/slide"/><Relationship Id="rId75" Target="slides/slide25.xml" Type="http://schemas.openxmlformats.org/officeDocument/2006/relationships/slide"/><Relationship Id="rId76" Target="slides/slide26.xml" Type="http://schemas.openxmlformats.org/officeDocument/2006/relationships/slide"/><Relationship Id="rId77" Target="slides/slide27.xml" Type="http://schemas.openxmlformats.org/officeDocument/2006/relationships/slide"/><Relationship Id="rId78" Target="slides/slide28.xml" Type="http://schemas.openxmlformats.org/officeDocument/2006/relationships/slide"/><Relationship Id="rId79" Target="slides/slide29.xml" Type="http://schemas.openxmlformats.org/officeDocument/2006/relationships/slide"/><Relationship Id="rId8" Target="fonts/font8.fntdata" Type="http://schemas.openxmlformats.org/officeDocument/2006/relationships/font"/><Relationship Id="rId80" Target="slides/slide30.xml" Type="http://schemas.openxmlformats.org/officeDocument/2006/relationships/slide"/><Relationship Id="rId81" Target="slides/slide31.xml" Type="http://schemas.openxmlformats.org/officeDocument/2006/relationships/slide"/><Relationship Id="rId82" Target="slides/slide32.xml" Type="http://schemas.openxmlformats.org/officeDocument/2006/relationships/slide"/><Relationship Id="rId83" Target="slides/slide33.xml" Type="http://schemas.openxmlformats.org/officeDocument/2006/relationships/slide"/><Relationship Id="rId84" Target="slides/slide34.xml" Type="http://schemas.openxmlformats.org/officeDocument/2006/relationships/slide"/><Relationship Id="rId85" Target="slides/slide35.xml" Type="http://schemas.openxmlformats.org/officeDocument/2006/relationships/slide"/><Relationship Id="rId86" Target="slides/slide36.xml" Type="http://schemas.openxmlformats.org/officeDocument/2006/relationships/slide"/><Relationship Id="rId87" Target="slides/slide37.xml" Type="http://schemas.openxmlformats.org/officeDocument/2006/relationships/slide"/><Relationship Id="rId88" Target="slides/slide38.xml" Type="http://schemas.openxmlformats.org/officeDocument/2006/relationships/slide"/><Relationship Id="rId89" Target="slides/slide39.xml" Type="http://schemas.openxmlformats.org/officeDocument/2006/relationships/slide"/><Relationship Id="rId9" Target="fonts/font9.fntdata" Type="http://schemas.openxmlformats.org/officeDocument/2006/relationships/font"/><Relationship Id="rId90" Target="slides/slide40.xml" Type="http://schemas.openxmlformats.org/officeDocument/2006/relationships/slide"/><Relationship Id="rId91" Target="slides/slide41.xml" Type="http://schemas.openxmlformats.org/officeDocument/2006/relationships/slide"/><Relationship Id="rId92" Target="slides/slide42.xml" Type="http://schemas.openxmlformats.org/officeDocument/2006/relationships/slide"/><Relationship Id="rId93" Target="slides/slide43.xml" Type="http://schemas.openxmlformats.org/officeDocument/2006/relationships/slide"/><Relationship Id="rId94" Target="slides/slide44.xml" Type="http://schemas.openxmlformats.org/officeDocument/2006/relationships/slide"/><Relationship Id="rId95" Target="slides/slide45.xml" Type="http://schemas.openxmlformats.org/officeDocument/2006/relationships/slide"/><Relationship Id="rId96" Target="slides/slide46.xml" Type="http://schemas.openxmlformats.org/officeDocument/2006/relationships/slide"/><Relationship Id="rId97" Target="slides/slide47.xml" Type="http://schemas.openxmlformats.org/officeDocument/2006/relationships/slide"/><Relationship Id="rId98" Target="slides/slide48.xml" Type="http://schemas.openxmlformats.org/officeDocument/2006/relationships/slide"/><Relationship Id="rId99" Target="slides/slide49.xml" Type="http://schemas.openxmlformats.org/officeDocument/2006/relationships/slide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6.png" Type="http://schemas.openxmlformats.org/officeDocument/2006/relationships/image"/><Relationship Id="rId4" Target="../media/image8.png" Type="http://schemas.openxmlformats.org/officeDocument/2006/relationships/image"/><Relationship Id="rId5" Target="../media/image7.png" Type="http://schemas.openxmlformats.org/officeDocument/2006/relationships/image"/><Relationship Id="rId6" Target="../media/image10.png" Type="http://schemas.openxmlformats.org/officeDocument/2006/relationships/image"/><Relationship Id="rId7" Target="../media/image9.pn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6.png" Type="http://schemas.openxmlformats.org/officeDocument/2006/relationships/image"/><Relationship Id="rId4" Target="../media/image8.png" Type="http://schemas.openxmlformats.org/officeDocument/2006/relationships/image"/><Relationship Id="rId5" Target="../media/image7.png" Type="http://schemas.openxmlformats.org/officeDocument/2006/relationships/image"/><Relationship Id="rId6" Target="../media/image10.png" Type="http://schemas.openxmlformats.org/officeDocument/2006/relationships/image"/><Relationship Id="rId7" Target="../media/image9.pn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6.png" Type="http://schemas.openxmlformats.org/officeDocument/2006/relationships/image"/><Relationship Id="rId4" Target="../media/image8.png" Type="http://schemas.openxmlformats.org/officeDocument/2006/relationships/image"/><Relationship Id="rId5" Target="../media/image7.png" Type="http://schemas.openxmlformats.org/officeDocument/2006/relationships/image"/><Relationship Id="rId6" Target="../media/image10.png" Type="http://schemas.openxmlformats.org/officeDocument/2006/relationships/image"/><Relationship Id="rId7" Target="../media/image9.png" Type="http://schemas.openxmlformats.org/officeDocument/2006/relationships/image"/><Relationship Id="rId8" Target="../media/image11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6.png" Type="http://schemas.openxmlformats.org/officeDocument/2006/relationships/image"/><Relationship Id="rId4" Target="../media/image8.png" Type="http://schemas.openxmlformats.org/officeDocument/2006/relationships/image"/><Relationship Id="rId5" Target="../media/image7.png" Type="http://schemas.openxmlformats.org/officeDocument/2006/relationships/image"/><Relationship Id="rId6" Target="../media/image10.png" Type="http://schemas.openxmlformats.org/officeDocument/2006/relationships/image"/><Relationship Id="rId7" Target="../media/image9.pn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6.png" Type="http://schemas.openxmlformats.org/officeDocument/2006/relationships/image"/><Relationship Id="rId4" Target="../media/image8.png" Type="http://schemas.openxmlformats.org/officeDocument/2006/relationships/image"/><Relationship Id="rId5" Target="../media/image11.png" Type="http://schemas.openxmlformats.org/officeDocument/2006/relationships/image"/><Relationship Id="rId6" Target="../media/image7.png" Type="http://schemas.openxmlformats.org/officeDocument/2006/relationships/image"/><Relationship Id="rId7" Target="../media/image10.png" Type="http://schemas.openxmlformats.org/officeDocument/2006/relationships/image"/><Relationship Id="rId8" Target="../media/image9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6.png" Type="http://schemas.openxmlformats.org/officeDocument/2006/relationships/image"/><Relationship Id="rId4" Target="../media/image8.png" Type="http://schemas.openxmlformats.org/officeDocument/2006/relationships/image"/><Relationship Id="rId5" Target="../media/image11.png" Type="http://schemas.openxmlformats.org/officeDocument/2006/relationships/image"/><Relationship Id="rId6" Target="../media/image7.png" Type="http://schemas.openxmlformats.org/officeDocument/2006/relationships/image"/><Relationship Id="rId7" Target="../media/image10.png" Type="http://schemas.openxmlformats.org/officeDocument/2006/relationships/image"/><Relationship Id="rId8" Target="../media/image9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6.png" Type="http://schemas.openxmlformats.org/officeDocument/2006/relationships/image"/><Relationship Id="rId4" Target="../media/image8.png" Type="http://schemas.openxmlformats.org/officeDocument/2006/relationships/image"/><Relationship Id="rId5" Target="../media/image11.png" Type="http://schemas.openxmlformats.org/officeDocument/2006/relationships/image"/><Relationship Id="rId6" Target="../media/image7.png" Type="http://schemas.openxmlformats.org/officeDocument/2006/relationships/image"/><Relationship Id="rId7" Target="../media/image10.png" Type="http://schemas.openxmlformats.org/officeDocument/2006/relationships/image"/><Relationship Id="rId8" Target="../media/image9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jpe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4.pn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14.pn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7.png" Type="http://schemas.openxmlformats.org/officeDocument/2006/relationships/image"/></Relationships>
</file>

<file path=ppt/slides/_rels/slide3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8.png" Type="http://schemas.openxmlformats.org/officeDocument/2006/relationships/image"/></Relationships>
</file>

<file path=ppt/slides/_rels/slide3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9.png" Type="http://schemas.openxmlformats.org/officeDocument/2006/relationships/image"/></Relationships>
</file>

<file path=ppt/slides/_rels/slide3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/Relationships>
</file>

<file path=ppt/slides/_rels/slide3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4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png" Type="http://schemas.openxmlformats.org/officeDocument/2006/relationships/image"/><Relationship Id="rId4" Target="../media/image54.png" Type="http://schemas.openxmlformats.org/officeDocument/2006/relationships/image"/></Relationships>
</file>

<file path=ppt/slides/_rels/slide4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svg" Type="http://schemas.openxmlformats.org/officeDocument/2006/relationships/image"/></Relationships>
</file>

<file path=ppt/slides/_rels/slide4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/Relationships>
</file>

<file path=ppt/slides/_rels/slide4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9.png" Type="http://schemas.openxmlformats.org/officeDocument/2006/relationships/image"/></Relationships>
</file>

<file path=ppt/slides/_rels/slide4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svg" Type="http://schemas.openxmlformats.org/officeDocument/2006/relationships/image"/><Relationship Id="rId2" Target="../media/image58.png" Type="http://schemas.openxmlformats.org/officeDocument/2006/relationships/image"/><Relationship Id="rId3" Target="../media/image60.png" Type="http://schemas.openxmlformats.org/officeDocument/2006/relationships/image"/><Relationship Id="rId4" Target="../media/image61.svg" Type="http://schemas.openxmlformats.org/officeDocument/2006/relationships/image"/><Relationship Id="rId5" Target="../media/image62.png" Type="http://schemas.openxmlformats.org/officeDocument/2006/relationships/image"/><Relationship Id="rId6" Target="../media/image63.svg" Type="http://schemas.openxmlformats.org/officeDocument/2006/relationships/image"/><Relationship Id="rId7" Target="../media/image64.png" Type="http://schemas.openxmlformats.org/officeDocument/2006/relationships/image"/><Relationship Id="rId8" Target="../media/image65.svg" Type="http://schemas.openxmlformats.org/officeDocument/2006/relationships/image"/><Relationship Id="rId9" Target="../media/image66.png" Type="http://schemas.openxmlformats.org/officeDocument/2006/relationships/image"/></Relationships>
</file>

<file path=ppt/slides/_rels/slide4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jpeg" Type="http://schemas.openxmlformats.org/officeDocument/2006/relationships/image"/><Relationship Id="rId3" Target="../media/VAF2JeMInWc.mp4" Type="http://schemas.openxmlformats.org/officeDocument/2006/relationships/video"/><Relationship Id="rId4" Target="../media/VAF2JeMInWc.mp4" Type="http://schemas.microsoft.com/office/2007/relationships/media"/><Relationship Id="rId5" Target="../media/image69.png" Type="http://schemas.openxmlformats.org/officeDocument/2006/relationships/image"/><Relationship Id="rId6" Target="../media/image70.svg" Type="http://schemas.openxmlformats.org/officeDocument/2006/relationships/image"/></Relationships>
</file>

<file path=ppt/slides/_rels/slide4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png" Type="http://schemas.openxmlformats.org/officeDocument/2006/relationships/image"/></Relationships>
</file>

<file path=ppt/slides/_rels/slide4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0.png" Type="http://schemas.openxmlformats.org/officeDocument/2006/relationships/image"/><Relationship Id="rId11" Target="../media/image81.svg" Type="http://schemas.openxmlformats.org/officeDocument/2006/relationships/image"/><Relationship Id="rId2" Target="../media/image72.png" Type="http://schemas.openxmlformats.org/officeDocument/2006/relationships/image"/><Relationship Id="rId3" Target="../media/image73.svg" Type="http://schemas.openxmlformats.org/officeDocument/2006/relationships/image"/><Relationship Id="rId4" Target="../media/image74.png" Type="http://schemas.openxmlformats.org/officeDocument/2006/relationships/image"/><Relationship Id="rId5" Target="../media/image75.svg" Type="http://schemas.openxmlformats.org/officeDocument/2006/relationships/image"/><Relationship Id="rId6" Target="../media/image76.png" Type="http://schemas.openxmlformats.org/officeDocument/2006/relationships/image"/><Relationship Id="rId7" Target="../media/image77.svg" Type="http://schemas.openxmlformats.org/officeDocument/2006/relationships/image"/><Relationship Id="rId8" Target="../media/image78.png" Type="http://schemas.openxmlformats.org/officeDocument/2006/relationships/image"/><Relationship Id="rId9" Target="../media/image79.svg" Type="http://schemas.openxmlformats.org/officeDocument/2006/relationships/image"/></Relationships>
</file>

<file path=ppt/slides/_rels/slide4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2.png" Type="http://schemas.openxmlformats.org/officeDocument/2006/relationships/image"/><Relationship Id="rId3" Target="../media/image83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6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5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4.png" Type="http://schemas.openxmlformats.org/officeDocument/2006/relationships/image"/></Relationships>
</file>

<file path=ppt/slides/_rels/slide5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5.png" Type="http://schemas.openxmlformats.org/officeDocument/2006/relationships/image"/></Relationships>
</file>

<file path=ppt/slides/_rels/slide5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6.png" Type="http://schemas.openxmlformats.org/officeDocument/2006/relationships/image"/></Relationships>
</file>

<file path=ppt/slides/_rels/slide5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7.png" Type="http://schemas.openxmlformats.org/officeDocument/2006/relationships/image"/><Relationship Id="rId3" Target="../media/image88.png" Type="http://schemas.openxmlformats.org/officeDocument/2006/relationships/image"/><Relationship Id="rId4" Target="../media/image89.png" Type="http://schemas.openxmlformats.org/officeDocument/2006/relationships/image"/></Relationships>
</file>

<file path=ppt/slides/_rels/slide5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0.png" Type="http://schemas.openxmlformats.org/officeDocument/2006/relationships/image"/><Relationship Id="rId3" Target="../media/image91.svg" Type="http://schemas.openxmlformats.org/officeDocument/2006/relationships/image"/><Relationship Id="rId4" Target="../media/image92.png" Type="http://schemas.openxmlformats.org/officeDocument/2006/relationships/image"/><Relationship Id="rId5" Target="../media/image93.svg" Type="http://schemas.openxmlformats.org/officeDocument/2006/relationships/image"/></Relationships>
</file>

<file path=ppt/slides/_rels/slide5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4.png" Type="http://schemas.openxmlformats.org/officeDocument/2006/relationships/image"/></Relationships>
</file>

<file path=ppt/slides/_rels/slide5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5.jpeg" Type="http://schemas.openxmlformats.org/officeDocument/2006/relationships/image"/><Relationship Id="rId3" Target="../media/image96.png" Type="http://schemas.openxmlformats.org/officeDocument/2006/relationships/image"/></Relationships>
</file>

<file path=ppt/slides/_rels/slide5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7.png" Type="http://schemas.openxmlformats.org/officeDocument/2006/relationships/image"/></Relationships>
</file>

<file path=ppt/slides/_rels/slide5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8.png" Type="http://schemas.openxmlformats.org/officeDocument/2006/relationships/image"/><Relationship Id="rId3" Target="../media/image99.jpeg" Type="http://schemas.openxmlformats.org/officeDocument/2006/relationships/image"/><Relationship Id="rId4" Target="../media/image100.png" Type="http://schemas.openxmlformats.org/officeDocument/2006/relationships/image"/><Relationship Id="rId5" Target="../media/image101.jpeg" Type="http://schemas.openxmlformats.org/officeDocument/2006/relationships/image"/><Relationship Id="rId6" Target="../media/image102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6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3.png" Type="http://schemas.openxmlformats.org/officeDocument/2006/relationships/image"/><Relationship Id="rId3" Target="../media/image104.png" Type="http://schemas.openxmlformats.org/officeDocument/2006/relationships/image"/><Relationship Id="rId4" Target="../media/image105.svg" Type="http://schemas.openxmlformats.org/officeDocument/2006/relationships/image"/></Relationships>
</file>

<file path=ppt/slides/_rels/slide6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4.png" Type="http://schemas.openxmlformats.org/officeDocument/2006/relationships/image"/><Relationship Id="rId3" Target="../media/image105.svg" Type="http://schemas.openxmlformats.org/officeDocument/2006/relationships/image"/><Relationship Id="rId4" Target="../media/image106.png" Type="http://schemas.openxmlformats.org/officeDocument/2006/relationships/image"/><Relationship Id="rId5" Target="../media/image107.svg" Type="http://schemas.openxmlformats.org/officeDocument/2006/relationships/image"/><Relationship Id="rId6" Target="../media/image108.png" Type="http://schemas.openxmlformats.org/officeDocument/2006/relationships/image"/><Relationship Id="rId7" Target="../media/image109.svg" Type="http://schemas.openxmlformats.org/officeDocument/2006/relationships/image"/></Relationships>
</file>

<file path=ppt/slides/_rels/slide6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6.png" Type="http://schemas.openxmlformats.org/officeDocument/2006/relationships/image"/><Relationship Id="rId3" Target="../media/image107.svg" Type="http://schemas.openxmlformats.org/officeDocument/2006/relationships/image"/><Relationship Id="rId4" Target="../media/image110.png" Type="http://schemas.openxmlformats.org/officeDocument/2006/relationships/image"/><Relationship Id="rId5" Target="../media/image111.png" Type="http://schemas.openxmlformats.org/officeDocument/2006/relationships/image"/></Relationships>
</file>

<file path=ppt/slides/_rels/slide6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2.png" Type="http://schemas.openxmlformats.org/officeDocument/2006/relationships/image"/><Relationship Id="rId3" Target="../media/image113.svg" Type="http://schemas.openxmlformats.org/officeDocument/2006/relationships/image"/><Relationship Id="rId4" Target="../media/image106.png" Type="http://schemas.openxmlformats.org/officeDocument/2006/relationships/image"/><Relationship Id="rId5" Target="../media/image107.svg" Type="http://schemas.openxmlformats.org/officeDocument/2006/relationships/image"/></Relationships>
</file>

<file path=ppt/slides/_rels/slide6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21637" y="3650540"/>
            <a:ext cx="9546789" cy="3185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882"/>
              </a:lnSpc>
            </a:pPr>
            <a:r>
              <a:rPr lang="en-US" sz="8487">
                <a:solidFill>
                  <a:srgbClr val="3F2952"/>
                </a:solidFill>
                <a:latin typeface="Nunito"/>
              </a:rPr>
              <a:t>ENGENHARIA </a:t>
            </a:r>
          </a:p>
          <a:p>
            <a:pPr>
              <a:lnSpc>
                <a:spcPts val="13860"/>
              </a:lnSpc>
            </a:pPr>
            <a:r>
              <a:rPr lang="en-US" sz="9900">
                <a:solidFill>
                  <a:srgbClr val="3F2952"/>
                </a:solidFill>
                <a:latin typeface="Nunito"/>
              </a:rPr>
              <a:t>DE </a:t>
            </a:r>
            <a:r>
              <a:rPr lang="en-US" sz="9900">
                <a:solidFill>
                  <a:srgbClr val="3F2952"/>
                </a:solidFill>
                <a:latin typeface="Nunito Bold"/>
              </a:rPr>
              <a:t>SOFTWARE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486400" y="7744968"/>
            <a:ext cx="7315200" cy="2542032"/>
          </a:xfrm>
          <a:custGeom>
            <a:avLst/>
            <a:gdLst/>
            <a:ahLst/>
            <a:cxnLst/>
            <a:rect r="r" b="b" t="t" l="l"/>
            <a:pathLst>
              <a:path h="2542032" w="7315200">
                <a:moveTo>
                  <a:pt x="0" y="0"/>
                </a:moveTo>
                <a:lnTo>
                  <a:pt x="7315200" y="0"/>
                </a:lnTo>
                <a:lnTo>
                  <a:pt x="7315200" y="2542032"/>
                </a:lnTo>
                <a:lnTo>
                  <a:pt x="0" y="2542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712601" y="6866978"/>
            <a:ext cx="4862797" cy="619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3662">
                <a:solidFill>
                  <a:srgbClr val="000000"/>
                </a:solidFill>
                <a:latin typeface="Open Sans"/>
              </a:rPr>
              <a:t>APRESENTAÇÃO FINAL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97023" y="4065658"/>
            <a:ext cx="1809155" cy="738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3F2952"/>
                </a:solidFill>
                <a:latin typeface="Nunito Bold"/>
              </a:rPr>
              <a:t>2023/2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3228329"/>
            <a:ext cx="1074035" cy="3830343"/>
          </a:xfrm>
          <a:custGeom>
            <a:avLst/>
            <a:gdLst/>
            <a:ahLst/>
            <a:cxnLst/>
            <a:rect r="r" b="b" t="t" l="l"/>
            <a:pathLst>
              <a:path h="3830343" w="1074035">
                <a:moveTo>
                  <a:pt x="0" y="0"/>
                </a:moveTo>
                <a:lnTo>
                  <a:pt x="1074035" y="0"/>
                </a:lnTo>
                <a:lnTo>
                  <a:pt x="1074035" y="3830342"/>
                </a:lnTo>
                <a:lnTo>
                  <a:pt x="0" y="38303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44226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4035" y="3257709"/>
            <a:ext cx="11212140" cy="3790633"/>
          </a:xfrm>
          <a:custGeom>
            <a:avLst/>
            <a:gdLst/>
            <a:ahLst/>
            <a:cxnLst/>
            <a:rect r="r" b="b" t="t" l="l"/>
            <a:pathLst>
              <a:path h="3790633" w="11212140">
                <a:moveTo>
                  <a:pt x="0" y="0"/>
                </a:moveTo>
                <a:lnTo>
                  <a:pt x="11212140" y="0"/>
                </a:lnTo>
                <a:lnTo>
                  <a:pt x="11212140" y="3790632"/>
                </a:lnTo>
                <a:lnTo>
                  <a:pt x="0" y="37906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318725" y="789162"/>
            <a:ext cx="7650549" cy="1070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8000">
                <a:solidFill>
                  <a:srgbClr val="503379"/>
                </a:solidFill>
                <a:latin typeface="Sifonn"/>
              </a:rPr>
              <a:t>Network Graph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4240423">
            <a:off x="2083074" y="5533861"/>
            <a:ext cx="3392510" cy="1026234"/>
          </a:xfrm>
          <a:custGeom>
            <a:avLst/>
            <a:gdLst/>
            <a:ahLst/>
            <a:cxnLst/>
            <a:rect r="r" b="b" t="t" l="l"/>
            <a:pathLst>
              <a:path h="1026234" w="3392510">
                <a:moveTo>
                  <a:pt x="0" y="0"/>
                </a:moveTo>
                <a:lnTo>
                  <a:pt x="3392510" y="0"/>
                </a:lnTo>
                <a:lnTo>
                  <a:pt x="3392510" y="1026234"/>
                </a:lnTo>
                <a:lnTo>
                  <a:pt x="0" y="10262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033441" y="7828348"/>
            <a:ext cx="3165236" cy="1272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6"/>
              </a:lnSpc>
            </a:pPr>
            <a:r>
              <a:rPr lang="en-US" sz="3309">
                <a:solidFill>
                  <a:srgbClr val="503379"/>
                </a:solidFill>
                <a:latin typeface="Sifonn"/>
              </a:rPr>
              <a:t>Release 1.1</a:t>
            </a:r>
          </a:p>
          <a:p>
            <a:pPr algn="ctr">
              <a:lnSpc>
                <a:spcPts val="3276"/>
              </a:lnSpc>
            </a:pPr>
            <a:r>
              <a:rPr lang="en-US" sz="3309">
                <a:solidFill>
                  <a:srgbClr val="503379"/>
                </a:solidFill>
                <a:latin typeface="Sifonn"/>
              </a:rPr>
              <a:t>Aprimoramento técnico</a:t>
            </a:r>
          </a:p>
        </p:txBody>
      </p:sp>
    </p:spTree>
  </p:cSld>
  <p:clrMapOvr>
    <a:masterClrMapping/>
  </p:clrMapOvr>
  <p:transition spd="fast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73415" y="8090065"/>
            <a:ext cx="6741170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503379"/>
                </a:solidFill>
                <a:latin typeface="Sifonn"/>
              </a:rPr>
              <a:t>Desafios encontrados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72449">
            <a:off x="5833272" y="1894351"/>
            <a:ext cx="6621456" cy="6236208"/>
          </a:xfrm>
          <a:custGeom>
            <a:avLst/>
            <a:gdLst/>
            <a:ahLst/>
            <a:cxnLst/>
            <a:rect r="r" b="b" t="t" l="l"/>
            <a:pathLst>
              <a:path h="6236208" w="6621456">
                <a:moveTo>
                  <a:pt x="0" y="0"/>
                </a:moveTo>
                <a:lnTo>
                  <a:pt x="6621456" y="0"/>
                </a:lnTo>
                <a:lnTo>
                  <a:pt x="6621456" y="6236208"/>
                </a:lnTo>
                <a:lnTo>
                  <a:pt x="0" y="62362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049238" y="179573"/>
            <a:ext cx="10189525" cy="1004215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39723" y="2362852"/>
            <a:ext cx="8208555" cy="5561296"/>
          </a:xfrm>
          <a:custGeom>
            <a:avLst/>
            <a:gdLst/>
            <a:ahLst/>
            <a:cxnLst/>
            <a:rect r="r" b="b" t="t" l="l"/>
            <a:pathLst>
              <a:path h="5561296" w="8208555">
                <a:moveTo>
                  <a:pt x="0" y="0"/>
                </a:moveTo>
                <a:lnTo>
                  <a:pt x="8208554" y="0"/>
                </a:lnTo>
                <a:lnTo>
                  <a:pt x="8208554" y="5561296"/>
                </a:lnTo>
                <a:lnTo>
                  <a:pt x="0" y="55612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712991" y="8024536"/>
            <a:ext cx="6862018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503379"/>
                </a:solidFill>
                <a:latin typeface="Sifonn"/>
              </a:rPr>
              <a:t>Soluções encontradas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96550" y="8180532"/>
            <a:ext cx="7431643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503379"/>
                </a:solidFill>
                <a:latin typeface="Sifonn"/>
              </a:rPr>
              <a:t>Organização da equipe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66377" y="1183623"/>
            <a:ext cx="14955247" cy="2110934"/>
            <a:chOff x="0" y="0"/>
            <a:chExt cx="19940329" cy="281457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11"/>
              <a:ext cx="2814567" cy="2814567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74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3429095" y="11"/>
              <a:ext cx="2814567" cy="2814567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74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6853262" y="11"/>
              <a:ext cx="2814567" cy="2814567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74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0277429" y="11"/>
              <a:ext cx="2814567" cy="2814567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A99A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74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13701595" y="11"/>
              <a:ext cx="2814567" cy="2814567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A99A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74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17125762" y="11"/>
              <a:ext cx="2814567" cy="2814567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A99A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74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0" y="23"/>
              <a:ext cx="2814567" cy="2814556"/>
              <a:chOff x="0" y="0"/>
              <a:chExt cx="6350000" cy="6349975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0" t="0" r="0" b="0"/>
                </a:stretch>
              </a:blipFill>
            </p:spPr>
          </p:sp>
        </p:grpSp>
        <p:grpSp>
          <p:nvGrpSpPr>
            <p:cNvPr name="Group 24" id="24"/>
            <p:cNvGrpSpPr/>
            <p:nvPr/>
          </p:nvGrpSpPr>
          <p:grpSpPr>
            <a:xfrm rot="0">
              <a:off x="3426631" y="11"/>
              <a:ext cx="2814567" cy="2814556"/>
              <a:chOff x="0" y="0"/>
              <a:chExt cx="6350000" cy="6349975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0" t="0" r="0" b="0"/>
                </a:stretch>
              </a:blipFill>
            </p:spPr>
          </p:sp>
        </p:grpSp>
        <p:grpSp>
          <p:nvGrpSpPr>
            <p:cNvPr name="Group 26" id="26"/>
            <p:cNvGrpSpPr/>
            <p:nvPr/>
          </p:nvGrpSpPr>
          <p:grpSpPr>
            <a:xfrm rot="0">
              <a:off x="10277429" y="23"/>
              <a:ext cx="2814567" cy="2814556"/>
              <a:chOff x="0" y="0"/>
              <a:chExt cx="6350000" cy="6349975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0" t="0" r="0" b="0"/>
                </a:stretch>
              </a:blipFill>
            </p:spPr>
          </p:sp>
        </p:grpSp>
        <p:grpSp>
          <p:nvGrpSpPr>
            <p:cNvPr name="Group 28" id="28"/>
            <p:cNvGrpSpPr/>
            <p:nvPr/>
          </p:nvGrpSpPr>
          <p:grpSpPr>
            <a:xfrm rot="0">
              <a:off x="13701595" y="23"/>
              <a:ext cx="2814567" cy="2814556"/>
              <a:chOff x="0" y="0"/>
              <a:chExt cx="6350000" cy="6349975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0" t="0" r="0" b="0"/>
                </a:stretch>
              </a:blipFill>
            </p:spPr>
          </p:sp>
        </p:grpSp>
        <p:grpSp>
          <p:nvGrpSpPr>
            <p:cNvPr name="Group 30" id="30"/>
            <p:cNvGrpSpPr/>
            <p:nvPr/>
          </p:nvGrpSpPr>
          <p:grpSpPr>
            <a:xfrm rot="0">
              <a:off x="17125762" y="11"/>
              <a:ext cx="2814567" cy="2814556"/>
              <a:chOff x="0" y="0"/>
              <a:chExt cx="6350000" cy="6349975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0" t="0" r="0" b="0"/>
                </a:stretch>
              </a:blipFill>
            </p:spPr>
          </p:sp>
        </p:grpSp>
        <p:grpSp>
          <p:nvGrpSpPr>
            <p:cNvPr name="Group 32" id="32"/>
            <p:cNvGrpSpPr/>
            <p:nvPr/>
          </p:nvGrpSpPr>
          <p:grpSpPr>
            <a:xfrm rot="0">
              <a:off x="6852030" y="0"/>
              <a:ext cx="2814567" cy="2814567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A99A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74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6852030" y="0"/>
              <a:ext cx="2814567" cy="2814556"/>
              <a:chOff x="0" y="0"/>
              <a:chExt cx="6350000" cy="6349975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0" t="0" r="0" b="0"/>
                </a:stretch>
              </a:blipFill>
            </p:spPr>
          </p:sp>
        </p:grp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66377" y="1183623"/>
            <a:ext cx="14955247" cy="2110934"/>
            <a:chOff x="0" y="0"/>
            <a:chExt cx="19940329" cy="281457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11"/>
              <a:ext cx="2814567" cy="2814567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74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3429095" y="11"/>
              <a:ext cx="2814567" cy="2814567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74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6853262" y="11"/>
              <a:ext cx="2814567" cy="2814567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74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0277429" y="11"/>
              <a:ext cx="2814567" cy="2814567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A99A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74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13701595" y="11"/>
              <a:ext cx="2814567" cy="2814567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A99A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74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17125762" y="11"/>
              <a:ext cx="2814567" cy="2814567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A99A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74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0" y="23"/>
              <a:ext cx="2814567" cy="2814556"/>
              <a:chOff x="0" y="0"/>
              <a:chExt cx="6350000" cy="6349975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0" t="0" r="0" b="0"/>
                </a:stretch>
              </a:blipFill>
            </p:spPr>
          </p:sp>
        </p:grpSp>
        <p:grpSp>
          <p:nvGrpSpPr>
            <p:cNvPr name="Group 24" id="24"/>
            <p:cNvGrpSpPr/>
            <p:nvPr/>
          </p:nvGrpSpPr>
          <p:grpSpPr>
            <a:xfrm rot="0">
              <a:off x="3426631" y="11"/>
              <a:ext cx="2814567" cy="2814556"/>
              <a:chOff x="0" y="0"/>
              <a:chExt cx="6350000" cy="6349975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0" t="0" r="0" b="0"/>
                </a:stretch>
              </a:blipFill>
            </p:spPr>
          </p:sp>
        </p:grpSp>
        <p:grpSp>
          <p:nvGrpSpPr>
            <p:cNvPr name="Group 26" id="26"/>
            <p:cNvGrpSpPr/>
            <p:nvPr/>
          </p:nvGrpSpPr>
          <p:grpSpPr>
            <a:xfrm rot="0">
              <a:off x="10277429" y="23"/>
              <a:ext cx="2814567" cy="2814556"/>
              <a:chOff x="0" y="0"/>
              <a:chExt cx="6350000" cy="6349975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0" t="0" r="0" b="0"/>
                </a:stretch>
              </a:blipFill>
            </p:spPr>
          </p:sp>
        </p:grpSp>
        <p:grpSp>
          <p:nvGrpSpPr>
            <p:cNvPr name="Group 28" id="28"/>
            <p:cNvGrpSpPr/>
            <p:nvPr/>
          </p:nvGrpSpPr>
          <p:grpSpPr>
            <a:xfrm rot="0">
              <a:off x="13701595" y="23"/>
              <a:ext cx="2814567" cy="2814556"/>
              <a:chOff x="0" y="0"/>
              <a:chExt cx="6350000" cy="6349975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0" t="0" r="0" b="0"/>
                </a:stretch>
              </a:blipFill>
            </p:spPr>
          </p:sp>
        </p:grpSp>
        <p:grpSp>
          <p:nvGrpSpPr>
            <p:cNvPr name="Group 30" id="30"/>
            <p:cNvGrpSpPr/>
            <p:nvPr/>
          </p:nvGrpSpPr>
          <p:grpSpPr>
            <a:xfrm rot="0">
              <a:off x="17125762" y="11"/>
              <a:ext cx="2814567" cy="2814556"/>
              <a:chOff x="0" y="0"/>
              <a:chExt cx="6350000" cy="6349975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0" t="0" r="0" b="0"/>
                </a:stretch>
              </a:blipFill>
            </p:spPr>
          </p:sp>
        </p:grpSp>
        <p:grpSp>
          <p:nvGrpSpPr>
            <p:cNvPr name="Group 32" id="32"/>
            <p:cNvGrpSpPr/>
            <p:nvPr/>
          </p:nvGrpSpPr>
          <p:grpSpPr>
            <a:xfrm rot="0">
              <a:off x="6852030" y="0"/>
              <a:ext cx="2814567" cy="2814567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A99A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74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6852030" y="0"/>
              <a:ext cx="2814567" cy="2814556"/>
              <a:chOff x="0" y="0"/>
              <a:chExt cx="6350000" cy="6349975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0" t="0" r="0" b="0"/>
                </a:stretch>
              </a:blipFill>
            </p:spPr>
          </p:sp>
        </p:grpSp>
      </p:grpSp>
      <p:grpSp>
        <p:nvGrpSpPr>
          <p:cNvPr name="Group 37" id="37"/>
          <p:cNvGrpSpPr/>
          <p:nvPr/>
        </p:nvGrpSpPr>
        <p:grpSpPr>
          <a:xfrm rot="0">
            <a:off x="1668225" y="1183623"/>
            <a:ext cx="2110925" cy="2110925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99A">
                <a:alpha val="49804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4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4238198" y="1183623"/>
            <a:ext cx="2110925" cy="2110925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A158">
                <a:alpha val="49804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4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6806323" y="1183623"/>
            <a:ext cx="2110925" cy="2110925"/>
            <a:chOff x="0" y="0"/>
            <a:chExt cx="812800" cy="8128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99A">
                <a:alpha val="49804"/>
              </a:srgbClr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4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4510698" y="1183631"/>
            <a:ext cx="2110925" cy="2110925"/>
            <a:chOff x="0" y="0"/>
            <a:chExt cx="812800" cy="8128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A158">
                <a:alpha val="49804"/>
              </a:srgbClr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4"/>
                </a:lnSpc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11946198" y="1183631"/>
            <a:ext cx="2110925" cy="2110925"/>
            <a:chOff x="0" y="0"/>
            <a:chExt cx="812800" cy="8128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331">
                <a:alpha val="49804"/>
              </a:srgbClr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4"/>
                </a:lnSpc>
              </a:pP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9378073" y="1183623"/>
            <a:ext cx="2110925" cy="2110925"/>
            <a:chOff x="0" y="0"/>
            <a:chExt cx="812800" cy="81280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331">
                <a:alpha val="49804"/>
              </a:srgbClr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4"/>
                </a:lnSpc>
              </a:pP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1180869" y="5298065"/>
            <a:ext cx="3086100" cy="1315012"/>
            <a:chOff x="0" y="0"/>
            <a:chExt cx="812800" cy="346341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812800" cy="346341"/>
            </a:xfrm>
            <a:custGeom>
              <a:avLst/>
              <a:gdLst/>
              <a:ahLst/>
              <a:cxnLst/>
              <a:rect r="r" b="b" t="t" l="l"/>
              <a:pathLst>
                <a:path h="346341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18400"/>
                  </a:lnTo>
                  <a:cubicBezTo>
                    <a:pt x="812800" y="252332"/>
                    <a:pt x="799321" y="284874"/>
                    <a:pt x="775327" y="308868"/>
                  </a:cubicBezTo>
                  <a:cubicBezTo>
                    <a:pt x="751333" y="332861"/>
                    <a:pt x="718791" y="346341"/>
                    <a:pt x="684859" y="346341"/>
                  </a:cubicBezTo>
                  <a:lnTo>
                    <a:pt x="127941" y="346341"/>
                  </a:lnTo>
                  <a:cubicBezTo>
                    <a:pt x="94009" y="346341"/>
                    <a:pt x="61467" y="332861"/>
                    <a:pt x="37473" y="308868"/>
                  </a:cubicBezTo>
                  <a:cubicBezTo>
                    <a:pt x="13479" y="284874"/>
                    <a:pt x="0" y="252332"/>
                    <a:pt x="0" y="218400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0A99A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47625"/>
              <a:ext cx="812800" cy="298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4"/>
                </a:lnSpc>
              </a:pP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7601181" y="5298065"/>
            <a:ext cx="3086100" cy="1315012"/>
            <a:chOff x="0" y="0"/>
            <a:chExt cx="812800" cy="346341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812800" cy="346341"/>
            </a:xfrm>
            <a:custGeom>
              <a:avLst/>
              <a:gdLst/>
              <a:ahLst/>
              <a:cxnLst/>
              <a:rect r="r" b="b" t="t" l="l"/>
              <a:pathLst>
                <a:path h="346341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18400"/>
                  </a:lnTo>
                  <a:cubicBezTo>
                    <a:pt x="812800" y="252332"/>
                    <a:pt x="799321" y="284874"/>
                    <a:pt x="775327" y="308868"/>
                  </a:cubicBezTo>
                  <a:cubicBezTo>
                    <a:pt x="751333" y="332861"/>
                    <a:pt x="718791" y="346341"/>
                    <a:pt x="684859" y="346341"/>
                  </a:cubicBezTo>
                  <a:lnTo>
                    <a:pt x="127941" y="346341"/>
                  </a:lnTo>
                  <a:cubicBezTo>
                    <a:pt x="94009" y="346341"/>
                    <a:pt x="61467" y="332861"/>
                    <a:pt x="37473" y="308868"/>
                  </a:cubicBezTo>
                  <a:cubicBezTo>
                    <a:pt x="13479" y="284874"/>
                    <a:pt x="0" y="252332"/>
                    <a:pt x="0" y="218400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BE9C7B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47625"/>
              <a:ext cx="812800" cy="298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4"/>
                </a:lnSpc>
              </a:pP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14021031" y="5298065"/>
            <a:ext cx="3086100" cy="1315012"/>
            <a:chOff x="0" y="0"/>
            <a:chExt cx="812800" cy="346341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812800" cy="346341"/>
            </a:xfrm>
            <a:custGeom>
              <a:avLst/>
              <a:gdLst/>
              <a:ahLst/>
              <a:cxnLst/>
              <a:rect r="r" b="b" t="t" l="l"/>
              <a:pathLst>
                <a:path h="346341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18400"/>
                  </a:lnTo>
                  <a:cubicBezTo>
                    <a:pt x="812800" y="252332"/>
                    <a:pt x="799321" y="284874"/>
                    <a:pt x="775327" y="308868"/>
                  </a:cubicBezTo>
                  <a:cubicBezTo>
                    <a:pt x="751333" y="332861"/>
                    <a:pt x="718791" y="346341"/>
                    <a:pt x="684859" y="346341"/>
                  </a:cubicBezTo>
                  <a:lnTo>
                    <a:pt x="127941" y="346341"/>
                  </a:lnTo>
                  <a:cubicBezTo>
                    <a:pt x="94009" y="346341"/>
                    <a:pt x="61467" y="332861"/>
                    <a:pt x="37473" y="308868"/>
                  </a:cubicBezTo>
                  <a:cubicBezTo>
                    <a:pt x="13479" y="284874"/>
                    <a:pt x="0" y="252332"/>
                    <a:pt x="0" y="218400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C331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47625"/>
              <a:ext cx="812800" cy="298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4"/>
                </a:lnSpc>
              </a:pPr>
            </a:p>
          </p:txBody>
        </p:sp>
      </p:grpSp>
      <p:sp>
        <p:nvSpPr>
          <p:cNvPr name="AutoShape 64" id="64"/>
          <p:cNvSpPr/>
          <p:nvPr/>
        </p:nvSpPr>
        <p:spPr>
          <a:xfrm>
            <a:off x="2723687" y="3294548"/>
            <a:ext cx="231" cy="2003517"/>
          </a:xfrm>
          <a:prstGeom prst="line">
            <a:avLst/>
          </a:prstGeom>
          <a:ln cap="rnd" w="38100">
            <a:solidFill>
              <a:srgbClr val="366994">
                <a:alpha val="49804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5" id="65"/>
          <p:cNvSpPr/>
          <p:nvPr/>
        </p:nvSpPr>
        <p:spPr>
          <a:xfrm flipH="true">
            <a:off x="2723919" y="3294548"/>
            <a:ext cx="5137867" cy="2003517"/>
          </a:xfrm>
          <a:prstGeom prst="line">
            <a:avLst/>
          </a:prstGeom>
          <a:ln cap="rnd" w="38100">
            <a:solidFill>
              <a:srgbClr val="366994">
                <a:alpha val="49804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6" id="66"/>
          <p:cNvSpPr/>
          <p:nvPr/>
        </p:nvSpPr>
        <p:spPr>
          <a:xfrm>
            <a:off x="5293660" y="3294548"/>
            <a:ext cx="3850571" cy="2003517"/>
          </a:xfrm>
          <a:prstGeom prst="line">
            <a:avLst/>
          </a:prstGeom>
          <a:ln cap="rnd" w="38100">
            <a:solidFill>
              <a:srgbClr val="BE9C7B">
                <a:alpha val="49804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7" id="67"/>
          <p:cNvSpPr/>
          <p:nvPr/>
        </p:nvSpPr>
        <p:spPr>
          <a:xfrm flipH="true">
            <a:off x="9144231" y="3294556"/>
            <a:ext cx="6421929" cy="2003508"/>
          </a:xfrm>
          <a:prstGeom prst="line">
            <a:avLst/>
          </a:prstGeom>
          <a:ln cap="rnd" w="38100">
            <a:solidFill>
              <a:srgbClr val="BE9C7B">
                <a:alpha val="49804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8" id="68"/>
          <p:cNvSpPr/>
          <p:nvPr/>
        </p:nvSpPr>
        <p:spPr>
          <a:xfrm>
            <a:off x="10433535" y="3294548"/>
            <a:ext cx="5130546" cy="2003517"/>
          </a:xfrm>
          <a:prstGeom prst="line">
            <a:avLst/>
          </a:prstGeom>
          <a:ln cap="rnd" w="38100">
            <a:solidFill>
              <a:srgbClr val="FFC331">
                <a:alpha val="49804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9" id="69"/>
          <p:cNvSpPr/>
          <p:nvPr/>
        </p:nvSpPr>
        <p:spPr>
          <a:xfrm>
            <a:off x="13001661" y="3294556"/>
            <a:ext cx="2562421" cy="2003508"/>
          </a:xfrm>
          <a:prstGeom prst="line">
            <a:avLst/>
          </a:prstGeom>
          <a:ln cap="rnd" w="38100">
            <a:solidFill>
              <a:srgbClr val="FFC331">
                <a:alpha val="49804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70" id="70"/>
          <p:cNvSpPr txBox="true"/>
          <p:nvPr/>
        </p:nvSpPr>
        <p:spPr>
          <a:xfrm rot="0">
            <a:off x="2090625" y="5632038"/>
            <a:ext cx="126658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Model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8131731" y="5632038"/>
            <a:ext cx="202453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Controller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5091939" y="5632038"/>
            <a:ext cx="94428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View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6881210" y="122555"/>
            <a:ext cx="4526042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503379"/>
                </a:solidFill>
                <a:latin typeface="Sifonn"/>
              </a:rPr>
              <a:t>Primeiro Teste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66377" y="1183623"/>
            <a:ext cx="14955247" cy="2110934"/>
            <a:chOff x="0" y="0"/>
            <a:chExt cx="19940329" cy="281457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11"/>
              <a:ext cx="2814567" cy="2814567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74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3429095" y="11"/>
              <a:ext cx="2814567" cy="2814567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74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6853262" y="11"/>
              <a:ext cx="2814567" cy="2814567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74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0277429" y="11"/>
              <a:ext cx="2814567" cy="2814567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A99A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74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13701595" y="11"/>
              <a:ext cx="2814567" cy="2814567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A99A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74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17125762" y="11"/>
              <a:ext cx="2814567" cy="2814567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A99A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74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0" y="23"/>
              <a:ext cx="2814567" cy="2814556"/>
              <a:chOff x="0" y="0"/>
              <a:chExt cx="6350000" cy="6349975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0" t="0" r="0" b="0"/>
                </a:stretch>
              </a:blipFill>
            </p:spPr>
          </p:sp>
        </p:grpSp>
        <p:grpSp>
          <p:nvGrpSpPr>
            <p:cNvPr name="Group 24" id="24"/>
            <p:cNvGrpSpPr/>
            <p:nvPr/>
          </p:nvGrpSpPr>
          <p:grpSpPr>
            <a:xfrm rot="0">
              <a:off x="3426631" y="11"/>
              <a:ext cx="2814567" cy="2814556"/>
              <a:chOff x="0" y="0"/>
              <a:chExt cx="6350000" cy="6349975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0" t="0" r="0" b="0"/>
                </a:stretch>
              </a:blipFill>
            </p:spPr>
          </p:sp>
        </p:grpSp>
        <p:grpSp>
          <p:nvGrpSpPr>
            <p:cNvPr name="Group 26" id="26"/>
            <p:cNvGrpSpPr/>
            <p:nvPr/>
          </p:nvGrpSpPr>
          <p:grpSpPr>
            <a:xfrm rot="0">
              <a:off x="10277429" y="23"/>
              <a:ext cx="2814567" cy="2814556"/>
              <a:chOff x="0" y="0"/>
              <a:chExt cx="6350000" cy="6349975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0" t="0" r="0" b="0"/>
                </a:stretch>
              </a:blipFill>
            </p:spPr>
          </p:sp>
        </p:grpSp>
        <p:grpSp>
          <p:nvGrpSpPr>
            <p:cNvPr name="Group 28" id="28"/>
            <p:cNvGrpSpPr/>
            <p:nvPr/>
          </p:nvGrpSpPr>
          <p:grpSpPr>
            <a:xfrm rot="0">
              <a:off x="13701595" y="23"/>
              <a:ext cx="2814567" cy="2814556"/>
              <a:chOff x="0" y="0"/>
              <a:chExt cx="6350000" cy="6349975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0" t="0" r="0" b="0"/>
                </a:stretch>
              </a:blipFill>
            </p:spPr>
          </p:sp>
        </p:grpSp>
        <p:grpSp>
          <p:nvGrpSpPr>
            <p:cNvPr name="Group 30" id="30"/>
            <p:cNvGrpSpPr/>
            <p:nvPr/>
          </p:nvGrpSpPr>
          <p:grpSpPr>
            <a:xfrm rot="0">
              <a:off x="17125762" y="11"/>
              <a:ext cx="2814567" cy="2814556"/>
              <a:chOff x="0" y="0"/>
              <a:chExt cx="6350000" cy="6349975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0" t="0" r="0" b="0"/>
                </a:stretch>
              </a:blipFill>
            </p:spPr>
          </p:sp>
        </p:grpSp>
        <p:grpSp>
          <p:nvGrpSpPr>
            <p:cNvPr name="Group 32" id="32"/>
            <p:cNvGrpSpPr/>
            <p:nvPr/>
          </p:nvGrpSpPr>
          <p:grpSpPr>
            <a:xfrm rot="0">
              <a:off x="6852030" y="0"/>
              <a:ext cx="2814567" cy="2814567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A99A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74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6852030" y="0"/>
              <a:ext cx="2814567" cy="2814556"/>
              <a:chOff x="0" y="0"/>
              <a:chExt cx="6350000" cy="6349975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0" t="0" r="0" b="0"/>
                </a:stretch>
              </a:blipFill>
            </p:spPr>
          </p:sp>
        </p:grpSp>
      </p:grpSp>
      <p:grpSp>
        <p:nvGrpSpPr>
          <p:cNvPr name="Group 37" id="37"/>
          <p:cNvGrpSpPr/>
          <p:nvPr/>
        </p:nvGrpSpPr>
        <p:grpSpPr>
          <a:xfrm rot="0">
            <a:off x="1668225" y="1183623"/>
            <a:ext cx="2110925" cy="2110925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99A">
                <a:alpha val="49804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4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4238198" y="1183623"/>
            <a:ext cx="2110925" cy="2110925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A158">
                <a:alpha val="49804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4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6806323" y="1183623"/>
            <a:ext cx="2110925" cy="2110925"/>
            <a:chOff x="0" y="0"/>
            <a:chExt cx="812800" cy="8128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99A">
                <a:alpha val="49804"/>
              </a:srgbClr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4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4510698" y="1183631"/>
            <a:ext cx="2110925" cy="2110925"/>
            <a:chOff x="0" y="0"/>
            <a:chExt cx="812800" cy="8128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A158">
                <a:alpha val="49804"/>
              </a:srgbClr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4"/>
                </a:lnSpc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11946198" y="1183631"/>
            <a:ext cx="2110925" cy="2110925"/>
            <a:chOff x="0" y="0"/>
            <a:chExt cx="812800" cy="8128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331">
                <a:alpha val="49804"/>
              </a:srgbClr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4"/>
                </a:lnSpc>
              </a:pP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9378073" y="1183623"/>
            <a:ext cx="2110925" cy="2110925"/>
            <a:chOff x="0" y="0"/>
            <a:chExt cx="812800" cy="81280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331">
                <a:alpha val="49804"/>
              </a:srgbClr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4"/>
                </a:lnSpc>
              </a:pP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1180869" y="5298065"/>
            <a:ext cx="3086100" cy="1315012"/>
            <a:chOff x="0" y="0"/>
            <a:chExt cx="812800" cy="346341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812800" cy="346341"/>
            </a:xfrm>
            <a:custGeom>
              <a:avLst/>
              <a:gdLst/>
              <a:ahLst/>
              <a:cxnLst/>
              <a:rect r="r" b="b" t="t" l="l"/>
              <a:pathLst>
                <a:path h="346341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18400"/>
                  </a:lnTo>
                  <a:cubicBezTo>
                    <a:pt x="812800" y="252332"/>
                    <a:pt x="799321" y="284874"/>
                    <a:pt x="775327" y="308868"/>
                  </a:cubicBezTo>
                  <a:cubicBezTo>
                    <a:pt x="751333" y="332861"/>
                    <a:pt x="718791" y="346341"/>
                    <a:pt x="684859" y="346341"/>
                  </a:cubicBezTo>
                  <a:lnTo>
                    <a:pt x="127941" y="346341"/>
                  </a:lnTo>
                  <a:cubicBezTo>
                    <a:pt x="94009" y="346341"/>
                    <a:pt x="61467" y="332861"/>
                    <a:pt x="37473" y="308868"/>
                  </a:cubicBezTo>
                  <a:cubicBezTo>
                    <a:pt x="13479" y="284874"/>
                    <a:pt x="0" y="252332"/>
                    <a:pt x="0" y="218400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0A99A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47625"/>
              <a:ext cx="812800" cy="298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4"/>
                </a:lnSpc>
              </a:pP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7601181" y="5298065"/>
            <a:ext cx="3086100" cy="1315012"/>
            <a:chOff x="0" y="0"/>
            <a:chExt cx="812800" cy="346341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812800" cy="346341"/>
            </a:xfrm>
            <a:custGeom>
              <a:avLst/>
              <a:gdLst/>
              <a:ahLst/>
              <a:cxnLst/>
              <a:rect r="r" b="b" t="t" l="l"/>
              <a:pathLst>
                <a:path h="346341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18400"/>
                  </a:lnTo>
                  <a:cubicBezTo>
                    <a:pt x="812800" y="252332"/>
                    <a:pt x="799321" y="284874"/>
                    <a:pt x="775327" y="308868"/>
                  </a:cubicBezTo>
                  <a:cubicBezTo>
                    <a:pt x="751333" y="332861"/>
                    <a:pt x="718791" y="346341"/>
                    <a:pt x="684859" y="346341"/>
                  </a:cubicBezTo>
                  <a:lnTo>
                    <a:pt x="127941" y="346341"/>
                  </a:lnTo>
                  <a:cubicBezTo>
                    <a:pt x="94009" y="346341"/>
                    <a:pt x="61467" y="332861"/>
                    <a:pt x="37473" y="308868"/>
                  </a:cubicBezTo>
                  <a:cubicBezTo>
                    <a:pt x="13479" y="284874"/>
                    <a:pt x="0" y="252332"/>
                    <a:pt x="0" y="218400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BE9C7B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47625"/>
              <a:ext cx="812800" cy="298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4"/>
                </a:lnSpc>
              </a:pP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14021031" y="5298065"/>
            <a:ext cx="3086100" cy="1315012"/>
            <a:chOff x="0" y="0"/>
            <a:chExt cx="812800" cy="346341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812800" cy="346341"/>
            </a:xfrm>
            <a:custGeom>
              <a:avLst/>
              <a:gdLst/>
              <a:ahLst/>
              <a:cxnLst/>
              <a:rect r="r" b="b" t="t" l="l"/>
              <a:pathLst>
                <a:path h="346341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18400"/>
                  </a:lnTo>
                  <a:cubicBezTo>
                    <a:pt x="812800" y="252332"/>
                    <a:pt x="799321" y="284874"/>
                    <a:pt x="775327" y="308868"/>
                  </a:cubicBezTo>
                  <a:cubicBezTo>
                    <a:pt x="751333" y="332861"/>
                    <a:pt x="718791" y="346341"/>
                    <a:pt x="684859" y="346341"/>
                  </a:cubicBezTo>
                  <a:lnTo>
                    <a:pt x="127941" y="346341"/>
                  </a:lnTo>
                  <a:cubicBezTo>
                    <a:pt x="94009" y="346341"/>
                    <a:pt x="61467" y="332861"/>
                    <a:pt x="37473" y="308868"/>
                  </a:cubicBezTo>
                  <a:cubicBezTo>
                    <a:pt x="13479" y="284874"/>
                    <a:pt x="0" y="252332"/>
                    <a:pt x="0" y="218400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C331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47625"/>
              <a:ext cx="812800" cy="298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4"/>
                </a:lnSpc>
              </a:pPr>
            </a:p>
          </p:txBody>
        </p:sp>
      </p:grpSp>
      <p:sp>
        <p:nvSpPr>
          <p:cNvPr name="AutoShape 64" id="64"/>
          <p:cNvSpPr/>
          <p:nvPr/>
        </p:nvSpPr>
        <p:spPr>
          <a:xfrm>
            <a:off x="2723687" y="3294548"/>
            <a:ext cx="231" cy="2003517"/>
          </a:xfrm>
          <a:prstGeom prst="line">
            <a:avLst/>
          </a:prstGeom>
          <a:ln cap="rnd" w="38100">
            <a:solidFill>
              <a:srgbClr val="ACB8C0">
                <a:alpha val="49804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5" id="65"/>
          <p:cNvSpPr/>
          <p:nvPr/>
        </p:nvSpPr>
        <p:spPr>
          <a:xfrm flipH="true">
            <a:off x="2723919" y="3294548"/>
            <a:ext cx="5137867" cy="2003517"/>
          </a:xfrm>
          <a:prstGeom prst="line">
            <a:avLst/>
          </a:prstGeom>
          <a:ln cap="rnd" w="38100">
            <a:solidFill>
              <a:srgbClr val="ACB8C0">
                <a:alpha val="49804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6" id="66"/>
          <p:cNvSpPr/>
          <p:nvPr/>
        </p:nvSpPr>
        <p:spPr>
          <a:xfrm>
            <a:off x="5293660" y="3294548"/>
            <a:ext cx="3850571" cy="2003517"/>
          </a:xfrm>
          <a:prstGeom prst="line">
            <a:avLst/>
          </a:prstGeom>
          <a:ln cap="rnd" w="38100">
            <a:solidFill>
              <a:srgbClr val="ACB8C0">
                <a:alpha val="49804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7" id="67"/>
          <p:cNvSpPr/>
          <p:nvPr/>
        </p:nvSpPr>
        <p:spPr>
          <a:xfrm flipH="true">
            <a:off x="9144231" y="3294556"/>
            <a:ext cx="6421929" cy="2003508"/>
          </a:xfrm>
          <a:prstGeom prst="line">
            <a:avLst/>
          </a:prstGeom>
          <a:ln cap="rnd" w="38100">
            <a:solidFill>
              <a:srgbClr val="ACB8C0">
                <a:alpha val="49804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8" id="68"/>
          <p:cNvSpPr/>
          <p:nvPr/>
        </p:nvSpPr>
        <p:spPr>
          <a:xfrm>
            <a:off x="10433535" y="3294548"/>
            <a:ext cx="5130546" cy="2003517"/>
          </a:xfrm>
          <a:prstGeom prst="line">
            <a:avLst/>
          </a:prstGeom>
          <a:ln cap="rnd" w="38100">
            <a:solidFill>
              <a:srgbClr val="ACB8C0">
                <a:alpha val="49804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9" id="69"/>
          <p:cNvSpPr/>
          <p:nvPr/>
        </p:nvSpPr>
        <p:spPr>
          <a:xfrm>
            <a:off x="13001661" y="3294556"/>
            <a:ext cx="2562421" cy="2003508"/>
          </a:xfrm>
          <a:prstGeom prst="line">
            <a:avLst/>
          </a:prstGeom>
          <a:ln cap="rnd" w="38100">
            <a:solidFill>
              <a:srgbClr val="ACB8C0">
                <a:alpha val="49804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70" id="70"/>
          <p:cNvSpPr txBox="true"/>
          <p:nvPr/>
        </p:nvSpPr>
        <p:spPr>
          <a:xfrm rot="0">
            <a:off x="2090625" y="5632038"/>
            <a:ext cx="126658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Model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8131731" y="5632038"/>
            <a:ext cx="202453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Controller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5091939" y="5632038"/>
            <a:ext cx="94428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View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6881210" y="122555"/>
            <a:ext cx="4526042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503379"/>
                </a:solidFill>
                <a:latin typeface="Sifonn"/>
              </a:rPr>
              <a:t>Primeiro Teste</a:t>
            </a:r>
          </a:p>
        </p:txBody>
      </p:sp>
      <p:sp>
        <p:nvSpPr>
          <p:cNvPr name="Freeform 74" id="74"/>
          <p:cNvSpPr/>
          <p:nvPr/>
        </p:nvSpPr>
        <p:spPr>
          <a:xfrm flipH="false" flipV="false" rot="-937608">
            <a:off x="2111632" y="329388"/>
            <a:ext cx="14532881" cy="10287000"/>
          </a:xfrm>
          <a:custGeom>
            <a:avLst/>
            <a:gdLst/>
            <a:ahLst/>
            <a:cxnLst/>
            <a:rect r="r" b="b" t="t" l="l"/>
            <a:pathLst>
              <a:path h="10287000" w="14532881">
                <a:moveTo>
                  <a:pt x="0" y="0"/>
                </a:moveTo>
                <a:lnTo>
                  <a:pt x="14532881" y="0"/>
                </a:lnTo>
                <a:lnTo>
                  <a:pt x="1453288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66377" y="1183623"/>
            <a:ext cx="14955247" cy="2110934"/>
            <a:chOff x="0" y="0"/>
            <a:chExt cx="19940329" cy="281457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11"/>
              <a:ext cx="2814567" cy="2814567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74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3429095" y="11"/>
              <a:ext cx="2814567" cy="2814567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74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6853262" y="11"/>
              <a:ext cx="2814567" cy="2814567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74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0277429" y="11"/>
              <a:ext cx="2814567" cy="2814567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A99A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74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13701595" y="11"/>
              <a:ext cx="2814567" cy="2814567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A99A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74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17125762" y="11"/>
              <a:ext cx="2814567" cy="2814567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A99A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74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0" y="23"/>
              <a:ext cx="2814567" cy="2814556"/>
              <a:chOff x="0" y="0"/>
              <a:chExt cx="6350000" cy="6349975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0" t="0" r="0" b="0"/>
                </a:stretch>
              </a:blipFill>
            </p:spPr>
          </p:sp>
        </p:grpSp>
        <p:grpSp>
          <p:nvGrpSpPr>
            <p:cNvPr name="Group 24" id="24"/>
            <p:cNvGrpSpPr/>
            <p:nvPr/>
          </p:nvGrpSpPr>
          <p:grpSpPr>
            <a:xfrm rot="0">
              <a:off x="3426631" y="11"/>
              <a:ext cx="2814567" cy="2814556"/>
              <a:chOff x="0" y="0"/>
              <a:chExt cx="6350000" cy="6349975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0" t="0" r="0" b="0"/>
                </a:stretch>
              </a:blipFill>
            </p:spPr>
          </p:sp>
        </p:grpSp>
        <p:grpSp>
          <p:nvGrpSpPr>
            <p:cNvPr name="Group 26" id="26"/>
            <p:cNvGrpSpPr/>
            <p:nvPr/>
          </p:nvGrpSpPr>
          <p:grpSpPr>
            <a:xfrm rot="0">
              <a:off x="10277429" y="23"/>
              <a:ext cx="2814567" cy="2814556"/>
              <a:chOff x="0" y="0"/>
              <a:chExt cx="6350000" cy="6349975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0" t="0" r="0" b="0"/>
                </a:stretch>
              </a:blipFill>
            </p:spPr>
          </p:sp>
        </p:grpSp>
        <p:grpSp>
          <p:nvGrpSpPr>
            <p:cNvPr name="Group 28" id="28"/>
            <p:cNvGrpSpPr/>
            <p:nvPr/>
          </p:nvGrpSpPr>
          <p:grpSpPr>
            <a:xfrm rot="0">
              <a:off x="13701595" y="23"/>
              <a:ext cx="2814567" cy="2814556"/>
              <a:chOff x="0" y="0"/>
              <a:chExt cx="6350000" cy="6349975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0" t="0" r="0" b="0"/>
                </a:stretch>
              </a:blipFill>
            </p:spPr>
          </p:sp>
        </p:grpSp>
        <p:grpSp>
          <p:nvGrpSpPr>
            <p:cNvPr name="Group 30" id="30"/>
            <p:cNvGrpSpPr/>
            <p:nvPr/>
          </p:nvGrpSpPr>
          <p:grpSpPr>
            <a:xfrm rot="0">
              <a:off x="17125762" y="11"/>
              <a:ext cx="2814567" cy="2814556"/>
              <a:chOff x="0" y="0"/>
              <a:chExt cx="6350000" cy="6349975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0" t="0" r="0" b="0"/>
                </a:stretch>
              </a:blipFill>
            </p:spPr>
          </p:sp>
        </p:grpSp>
        <p:grpSp>
          <p:nvGrpSpPr>
            <p:cNvPr name="Group 32" id="32"/>
            <p:cNvGrpSpPr/>
            <p:nvPr/>
          </p:nvGrpSpPr>
          <p:grpSpPr>
            <a:xfrm rot="0">
              <a:off x="6852030" y="0"/>
              <a:ext cx="2814567" cy="2814567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A99A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74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6852030" y="0"/>
              <a:ext cx="2814567" cy="2814556"/>
              <a:chOff x="0" y="0"/>
              <a:chExt cx="6350000" cy="6349975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0" t="0" r="0" b="0"/>
                </a:stretch>
              </a:blipFill>
            </p:spPr>
          </p:sp>
        </p:grp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66377" y="1183614"/>
            <a:ext cx="2110925" cy="211092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99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4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238198" y="1183614"/>
            <a:ext cx="2110925" cy="211092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99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4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806323" y="1183614"/>
            <a:ext cx="2110925" cy="211092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99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4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374448" y="1183614"/>
            <a:ext cx="2110925" cy="211092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99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4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942573" y="1183614"/>
            <a:ext cx="2110925" cy="211092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99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4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510698" y="1183614"/>
            <a:ext cx="2110925" cy="2110925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99A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4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666377" y="1183623"/>
            <a:ext cx="2110925" cy="2110917"/>
            <a:chOff x="0" y="0"/>
            <a:chExt cx="6350000" cy="634997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4236350" y="1183614"/>
            <a:ext cx="2110925" cy="2110917"/>
            <a:chOff x="0" y="0"/>
            <a:chExt cx="6350000" cy="634997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6806323" y="1183614"/>
            <a:ext cx="2110925" cy="2110917"/>
            <a:chOff x="0" y="0"/>
            <a:chExt cx="6350000" cy="634997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9374448" y="1183623"/>
            <a:ext cx="2110925" cy="2110917"/>
            <a:chOff x="0" y="0"/>
            <a:chExt cx="6350000" cy="634997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1942573" y="1183623"/>
            <a:ext cx="2110925" cy="2110917"/>
            <a:chOff x="0" y="0"/>
            <a:chExt cx="6350000" cy="634997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4510698" y="1183614"/>
            <a:ext cx="2110925" cy="2110917"/>
            <a:chOff x="0" y="0"/>
            <a:chExt cx="6350000" cy="634997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1668225" y="1183623"/>
            <a:ext cx="7249023" cy="2110925"/>
            <a:chOff x="0" y="0"/>
            <a:chExt cx="9665365" cy="2814567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2814567" cy="2814567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A99A">
                  <a:alpha val="49804"/>
                </a:srgbClr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74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3426631" y="0"/>
              <a:ext cx="2814567" cy="2814567"/>
              <a:chOff x="0" y="0"/>
              <a:chExt cx="812800" cy="8128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A99A">
                  <a:alpha val="49804"/>
                </a:srgbClr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74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6850798" y="0"/>
              <a:ext cx="2814567" cy="2814567"/>
              <a:chOff x="0" y="0"/>
              <a:chExt cx="812800" cy="81280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A99A">
                  <a:alpha val="49804"/>
                </a:srgbClr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74"/>
                  </a:lnSpc>
                </a:pPr>
              </a:p>
            </p:txBody>
          </p:sp>
        </p:grpSp>
      </p:grpSp>
      <p:grpSp>
        <p:nvGrpSpPr>
          <p:cNvPr name="Group 43" id="43"/>
          <p:cNvGrpSpPr/>
          <p:nvPr/>
        </p:nvGrpSpPr>
        <p:grpSpPr>
          <a:xfrm rot="0">
            <a:off x="9374448" y="1183623"/>
            <a:ext cx="7247175" cy="2110925"/>
            <a:chOff x="0" y="0"/>
            <a:chExt cx="9662901" cy="2814567"/>
          </a:xfrm>
        </p:grpSpPr>
        <p:grpSp>
          <p:nvGrpSpPr>
            <p:cNvPr name="Group 44" id="44"/>
            <p:cNvGrpSpPr/>
            <p:nvPr/>
          </p:nvGrpSpPr>
          <p:grpSpPr>
            <a:xfrm rot="0">
              <a:off x="0" y="0"/>
              <a:ext cx="2814567" cy="2814567"/>
              <a:chOff x="0" y="0"/>
              <a:chExt cx="812800" cy="8128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9B83C">
                  <a:alpha val="49804"/>
                </a:srgbClr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74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3424167" y="0"/>
              <a:ext cx="2814567" cy="2814567"/>
              <a:chOff x="0" y="0"/>
              <a:chExt cx="812800" cy="8128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9B83C">
                  <a:alpha val="49804"/>
                </a:srgbClr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74"/>
                  </a:lnSpc>
                </a:pP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0">
              <a:off x="6848334" y="0"/>
              <a:ext cx="2814567" cy="2814567"/>
              <a:chOff x="0" y="0"/>
              <a:chExt cx="812800" cy="812800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9B83C">
                  <a:alpha val="49804"/>
                </a:srgbClr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74"/>
                  </a:lnSpc>
                </a:pPr>
              </a:p>
            </p:txBody>
          </p:sp>
        </p:grpSp>
      </p:grpSp>
      <p:grpSp>
        <p:nvGrpSpPr>
          <p:cNvPr name="Group 53" id="53"/>
          <p:cNvGrpSpPr/>
          <p:nvPr/>
        </p:nvGrpSpPr>
        <p:grpSpPr>
          <a:xfrm rot="0">
            <a:off x="2704637" y="397841"/>
            <a:ext cx="5176198" cy="786469"/>
            <a:chOff x="0" y="0"/>
            <a:chExt cx="6901598" cy="1048625"/>
          </a:xfrm>
        </p:grpSpPr>
        <p:sp>
          <p:nvSpPr>
            <p:cNvPr name="TextBox 54" id="54"/>
            <p:cNvSpPr txBox="true"/>
            <p:nvPr/>
          </p:nvSpPr>
          <p:spPr>
            <a:xfrm rot="0">
              <a:off x="1993596" y="-66675"/>
              <a:ext cx="2863255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A99A"/>
                  </a:solidFill>
                  <a:latin typeface="Sifonn"/>
                </a:rPr>
                <a:t>BACK-END</a:t>
              </a:r>
            </a:p>
          </p:txBody>
        </p:sp>
        <p:sp>
          <p:nvSpPr>
            <p:cNvPr name="AutoShape 55" id="55"/>
            <p:cNvSpPr/>
            <p:nvPr/>
          </p:nvSpPr>
          <p:spPr>
            <a:xfrm flipV="true">
              <a:off x="25400" y="609600"/>
              <a:ext cx="3399823" cy="438109"/>
            </a:xfrm>
            <a:prstGeom prst="line">
              <a:avLst/>
            </a:prstGeom>
            <a:ln cap="rnd" w="50800">
              <a:solidFill>
                <a:srgbClr val="ACB8C0">
                  <a:alpha val="4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6" id="56"/>
            <p:cNvSpPr/>
            <p:nvPr/>
          </p:nvSpPr>
          <p:spPr>
            <a:xfrm flipH="true" flipV="true">
              <a:off x="3425223" y="304800"/>
              <a:ext cx="26808" cy="742909"/>
            </a:xfrm>
            <a:prstGeom prst="line">
              <a:avLst/>
            </a:prstGeom>
            <a:ln cap="rnd" w="50800">
              <a:solidFill>
                <a:srgbClr val="ACB8C0">
                  <a:alpha val="4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7" id="57"/>
            <p:cNvSpPr/>
            <p:nvPr/>
          </p:nvSpPr>
          <p:spPr>
            <a:xfrm flipH="true" flipV="true">
              <a:off x="3425223" y="609600"/>
              <a:ext cx="3450975" cy="438109"/>
            </a:xfrm>
            <a:prstGeom prst="line">
              <a:avLst/>
            </a:prstGeom>
            <a:ln cap="rnd" w="50800">
              <a:solidFill>
                <a:srgbClr val="ACB8C0">
                  <a:alpha val="49804"/>
                </a:srgbClr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58" id="58"/>
          <p:cNvGrpSpPr/>
          <p:nvPr/>
        </p:nvGrpSpPr>
        <p:grpSpPr>
          <a:xfrm rot="0">
            <a:off x="10410861" y="397841"/>
            <a:ext cx="5174350" cy="785782"/>
            <a:chOff x="0" y="0"/>
            <a:chExt cx="6899134" cy="1047709"/>
          </a:xfrm>
        </p:grpSpPr>
        <p:sp>
          <p:nvSpPr>
            <p:cNvPr name="TextBox 59" id="59"/>
            <p:cNvSpPr txBox="true"/>
            <p:nvPr/>
          </p:nvSpPr>
          <p:spPr>
            <a:xfrm rot="0">
              <a:off x="1912867" y="-66675"/>
              <a:ext cx="3073400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C331"/>
                  </a:solidFill>
                  <a:latin typeface="Sifonn"/>
                </a:rPr>
                <a:t>FRONT-END</a:t>
              </a:r>
            </a:p>
          </p:txBody>
        </p:sp>
        <p:sp>
          <p:nvSpPr>
            <p:cNvPr name="AutoShape 60" id="60"/>
            <p:cNvSpPr/>
            <p:nvPr/>
          </p:nvSpPr>
          <p:spPr>
            <a:xfrm flipV="true">
              <a:off x="25400" y="609600"/>
              <a:ext cx="3424167" cy="438109"/>
            </a:xfrm>
            <a:prstGeom prst="line">
              <a:avLst/>
            </a:prstGeom>
            <a:ln cap="rnd" w="50800">
              <a:solidFill>
                <a:srgbClr val="ACB8C0">
                  <a:alpha val="4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1" id="61"/>
            <p:cNvSpPr/>
            <p:nvPr/>
          </p:nvSpPr>
          <p:spPr>
            <a:xfrm flipV="true">
              <a:off x="3449567" y="304800"/>
              <a:ext cx="0" cy="742909"/>
            </a:xfrm>
            <a:prstGeom prst="line">
              <a:avLst/>
            </a:prstGeom>
            <a:ln cap="rnd" w="50800">
              <a:solidFill>
                <a:srgbClr val="ACB8C0">
                  <a:alpha val="4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2" id="62"/>
            <p:cNvSpPr/>
            <p:nvPr/>
          </p:nvSpPr>
          <p:spPr>
            <a:xfrm flipH="true" flipV="true">
              <a:off x="3449567" y="609600"/>
              <a:ext cx="3424167" cy="438109"/>
            </a:xfrm>
            <a:prstGeom prst="line">
              <a:avLst/>
            </a:prstGeom>
            <a:ln cap="rnd" w="50800">
              <a:solidFill>
                <a:srgbClr val="ACB8C0">
                  <a:alpha val="49804"/>
                </a:srgbClr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354940" y="2392266"/>
            <a:ext cx="2783722" cy="3348838"/>
            <a:chOff x="0" y="0"/>
            <a:chExt cx="3711629" cy="44651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11629" cy="4465118"/>
            </a:xfrm>
            <a:custGeom>
              <a:avLst/>
              <a:gdLst/>
              <a:ahLst/>
              <a:cxnLst/>
              <a:rect r="r" b="b" t="t" l="l"/>
              <a:pathLst>
                <a:path h="4465118" w="3711629">
                  <a:moveTo>
                    <a:pt x="0" y="0"/>
                  </a:moveTo>
                  <a:lnTo>
                    <a:pt x="3711629" y="0"/>
                  </a:lnTo>
                  <a:lnTo>
                    <a:pt x="3711629" y="4465118"/>
                  </a:lnTo>
                  <a:lnTo>
                    <a:pt x="0" y="4465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45715" y="309348"/>
              <a:ext cx="3161631" cy="3073467"/>
            </a:xfrm>
            <a:custGeom>
              <a:avLst/>
              <a:gdLst/>
              <a:ahLst/>
              <a:cxnLst/>
              <a:rect r="r" b="b" t="t" l="l"/>
              <a:pathLst>
                <a:path h="3073467" w="3161631">
                  <a:moveTo>
                    <a:pt x="0" y="0"/>
                  </a:moveTo>
                  <a:lnTo>
                    <a:pt x="3161631" y="0"/>
                  </a:lnTo>
                  <a:lnTo>
                    <a:pt x="3161631" y="3073467"/>
                  </a:lnTo>
                  <a:lnTo>
                    <a:pt x="0" y="3073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434" r="0" b="-1434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274999" y="3735839"/>
              <a:ext cx="3161631" cy="447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74"/>
                </a:lnSpc>
              </a:pPr>
              <a:r>
                <a:rPr lang="en-US" sz="2499">
                  <a:solidFill>
                    <a:srgbClr val="503379"/>
                  </a:solidFill>
                  <a:latin typeface="Sifonn"/>
                </a:rPr>
                <a:t>Romeu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024309" y="2392266"/>
            <a:ext cx="2783722" cy="3348838"/>
            <a:chOff x="0" y="0"/>
            <a:chExt cx="3711629" cy="44651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66915" y="305458"/>
              <a:ext cx="3298682" cy="3298682"/>
            </a:xfrm>
            <a:custGeom>
              <a:avLst/>
              <a:gdLst/>
              <a:ahLst/>
              <a:cxnLst/>
              <a:rect r="r" b="b" t="t" l="l"/>
              <a:pathLst>
                <a:path h="3298682" w="3298682">
                  <a:moveTo>
                    <a:pt x="0" y="0"/>
                  </a:moveTo>
                  <a:lnTo>
                    <a:pt x="3298682" y="0"/>
                  </a:lnTo>
                  <a:lnTo>
                    <a:pt x="3298682" y="3298682"/>
                  </a:lnTo>
                  <a:lnTo>
                    <a:pt x="0" y="32986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711629" cy="4465118"/>
            </a:xfrm>
            <a:custGeom>
              <a:avLst/>
              <a:gdLst/>
              <a:ahLst/>
              <a:cxnLst/>
              <a:rect r="r" b="b" t="t" l="l"/>
              <a:pathLst>
                <a:path h="4465118" w="3711629">
                  <a:moveTo>
                    <a:pt x="0" y="0"/>
                  </a:moveTo>
                  <a:lnTo>
                    <a:pt x="3711629" y="0"/>
                  </a:lnTo>
                  <a:lnTo>
                    <a:pt x="3711629" y="4465118"/>
                  </a:lnTo>
                  <a:lnTo>
                    <a:pt x="0" y="4465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912148" y="3735839"/>
              <a:ext cx="1887333" cy="447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74"/>
                </a:lnSpc>
              </a:pPr>
              <a:r>
                <a:rPr lang="en-US" sz="2499">
                  <a:solidFill>
                    <a:srgbClr val="503379"/>
                  </a:solidFill>
                  <a:latin typeface="Sifonn"/>
                </a:rPr>
                <a:t>Kalil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351715" y="6122105"/>
            <a:ext cx="2783722" cy="3348838"/>
            <a:chOff x="0" y="0"/>
            <a:chExt cx="3711629" cy="44651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02217" y="284552"/>
              <a:ext cx="3268161" cy="3240741"/>
            </a:xfrm>
            <a:custGeom>
              <a:avLst/>
              <a:gdLst/>
              <a:ahLst/>
              <a:cxnLst/>
              <a:rect r="r" b="b" t="t" l="l"/>
              <a:pathLst>
                <a:path h="3240741" w="3268161">
                  <a:moveTo>
                    <a:pt x="0" y="0"/>
                  </a:moveTo>
                  <a:lnTo>
                    <a:pt x="3268160" y="0"/>
                  </a:lnTo>
                  <a:lnTo>
                    <a:pt x="3268160" y="3240741"/>
                  </a:lnTo>
                  <a:lnTo>
                    <a:pt x="0" y="3240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846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711629" cy="4465118"/>
            </a:xfrm>
            <a:custGeom>
              <a:avLst/>
              <a:gdLst/>
              <a:ahLst/>
              <a:cxnLst/>
              <a:rect r="r" b="b" t="t" l="l"/>
              <a:pathLst>
                <a:path h="4465118" w="3711629">
                  <a:moveTo>
                    <a:pt x="0" y="0"/>
                  </a:moveTo>
                  <a:lnTo>
                    <a:pt x="3711629" y="0"/>
                  </a:lnTo>
                  <a:lnTo>
                    <a:pt x="3711629" y="4465118"/>
                  </a:lnTo>
                  <a:lnTo>
                    <a:pt x="0" y="4465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202217" y="3735839"/>
              <a:ext cx="3268161" cy="447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74"/>
                </a:lnSpc>
              </a:pPr>
              <a:r>
                <a:rPr lang="en-US" sz="2499">
                  <a:solidFill>
                    <a:srgbClr val="503379"/>
                  </a:solidFill>
                  <a:latin typeface="Sifonn"/>
                </a:rPr>
                <a:t>Maria Clara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024309" y="6122105"/>
            <a:ext cx="2783722" cy="3348838"/>
            <a:chOff x="0" y="0"/>
            <a:chExt cx="3711629" cy="446511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228600" y="71121"/>
              <a:ext cx="3261084" cy="3454172"/>
            </a:xfrm>
            <a:custGeom>
              <a:avLst/>
              <a:gdLst/>
              <a:ahLst/>
              <a:cxnLst/>
              <a:rect r="r" b="b" t="t" l="l"/>
              <a:pathLst>
                <a:path h="3454172" w="3261084">
                  <a:moveTo>
                    <a:pt x="0" y="0"/>
                  </a:moveTo>
                  <a:lnTo>
                    <a:pt x="3261084" y="0"/>
                  </a:lnTo>
                  <a:lnTo>
                    <a:pt x="3261084" y="3454172"/>
                  </a:lnTo>
                  <a:lnTo>
                    <a:pt x="0" y="3454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960" t="0" r="-296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711629" cy="4465118"/>
            </a:xfrm>
            <a:custGeom>
              <a:avLst/>
              <a:gdLst/>
              <a:ahLst/>
              <a:cxnLst/>
              <a:rect r="r" b="b" t="t" l="l"/>
              <a:pathLst>
                <a:path h="4465118" w="3711629">
                  <a:moveTo>
                    <a:pt x="0" y="0"/>
                  </a:moveTo>
                  <a:lnTo>
                    <a:pt x="3711629" y="0"/>
                  </a:lnTo>
                  <a:lnTo>
                    <a:pt x="3711629" y="4465118"/>
                  </a:lnTo>
                  <a:lnTo>
                    <a:pt x="0" y="4465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127703" y="3735839"/>
              <a:ext cx="3456223" cy="447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74"/>
                </a:lnSpc>
              </a:pPr>
              <a:r>
                <a:rPr lang="en-US" sz="2499">
                  <a:solidFill>
                    <a:srgbClr val="503379"/>
                  </a:solidFill>
                  <a:latin typeface="Sifonn"/>
                </a:rPr>
                <a:t>Matheus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688012" y="6113138"/>
            <a:ext cx="2783722" cy="3348838"/>
            <a:chOff x="0" y="0"/>
            <a:chExt cx="3711629" cy="446511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89794" y="139700"/>
              <a:ext cx="3332042" cy="3332042"/>
            </a:xfrm>
            <a:custGeom>
              <a:avLst/>
              <a:gdLst/>
              <a:ahLst/>
              <a:cxnLst/>
              <a:rect r="r" b="b" t="t" l="l"/>
              <a:pathLst>
                <a:path h="3332042" w="3332042">
                  <a:moveTo>
                    <a:pt x="0" y="0"/>
                  </a:moveTo>
                  <a:lnTo>
                    <a:pt x="3332042" y="0"/>
                  </a:lnTo>
                  <a:lnTo>
                    <a:pt x="3332042" y="3332042"/>
                  </a:lnTo>
                  <a:lnTo>
                    <a:pt x="0" y="3332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711629" cy="4465118"/>
            </a:xfrm>
            <a:custGeom>
              <a:avLst/>
              <a:gdLst/>
              <a:ahLst/>
              <a:cxnLst/>
              <a:rect r="r" b="b" t="t" l="l"/>
              <a:pathLst>
                <a:path h="4465118" w="3711629">
                  <a:moveTo>
                    <a:pt x="0" y="0"/>
                  </a:moveTo>
                  <a:lnTo>
                    <a:pt x="3711629" y="0"/>
                  </a:lnTo>
                  <a:lnTo>
                    <a:pt x="3711629" y="4465118"/>
                  </a:lnTo>
                  <a:lnTo>
                    <a:pt x="0" y="4465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127703" y="3735267"/>
              <a:ext cx="3456223" cy="447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74"/>
                </a:lnSpc>
              </a:pPr>
              <a:r>
                <a:rPr lang="en-US" sz="2499">
                  <a:solidFill>
                    <a:srgbClr val="503379"/>
                  </a:solidFill>
                  <a:latin typeface="Sifonn"/>
                </a:rPr>
                <a:t>Thiago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688012" y="2392266"/>
            <a:ext cx="2783722" cy="3348838"/>
            <a:chOff x="0" y="0"/>
            <a:chExt cx="3711629" cy="446511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223165" y="284552"/>
              <a:ext cx="3259864" cy="3183993"/>
            </a:xfrm>
            <a:custGeom>
              <a:avLst/>
              <a:gdLst/>
              <a:ahLst/>
              <a:cxnLst/>
              <a:rect r="r" b="b" t="t" l="l"/>
              <a:pathLst>
                <a:path h="3183993" w="3259864">
                  <a:moveTo>
                    <a:pt x="0" y="0"/>
                  </a:moveTo>
                  <a:lnTo>
                    <a:pt x="3259864" y="0"/>
                  </a:lnTo>
                  <a:lnTo>
                    <a:pt x="3259864" y="3183994"/>
                  </a:lnTo>
                  <a:lnTo>
                    <a:pt x="0" y="3183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93" t="-2778" r="-193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711629" cy="4465118"/>
            </a:xfrm>
            <a:custGeom>
              <a:avLst/>
              <a:gdLst/>
              <a:ahLst/>
              <a:cxnLst/>
              <a:rect r="r" b="b" t="t" l="l"/>
              <a:pathLst>
                <a:path h="4465118" w="3711629">
                  <a:moveTo>
                    <a:pt x="0" y="0"/>
                  </a:moveTo>
                  <a:lnTo>
                    <a:pt x="3711629" y="0"/>
                  </a:lnTo>
                  <a:lnTo>
                    <a:pt x="3711629" y="4465118"/>
                  </a:lnTo>
                  <a:lnTo>
                    <a:pt x="0" y="4465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127703" y="3735839"/>
              <a:ext cx="3456223" cy="447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74"/>
                </a:lnSpc>
              </a:pPr>
              <a:r>
                <a:rPr lang="en-US" sz="2499">
                  <a:solidFill>
                    <a:srgbClr val="503379"/>
                  </a:solidFill>
                  <a:latin typeface="Sifonn"/>
                </a:rPr>
                <a:t>Ana Flavia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5318725" y="789162"/>
            <a:ext cx="7650549" cy="1070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8000">
                <a:solidFill>
                  <a:srgbClr val="503379"/>
                </a:solidFill>
                <a:latin typeface="Sifonn"/>
              </a:rPr>
              <a:t>Nossa equipe</a:t>
            </a:r>
          </a:p>
        </p:txBody>
      </p:sp>
    </p:spTree>
  </p:cSld>
  <p:clrMapOvr>
    <a:masterClrMapping/>
  </p:clrMapOvr>
  <p:transition spd="slow">
    <p:cover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66377" y="1183614"/>
            <a:ext cx="7250871" cy="2110934"/>
            <a:chOff x="0" y="0"/>
            <a:chExt cx="9667829" cy="281457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814567" cy="2814567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A99A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74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3429095" y="0"/>
              <a:ext cx="2814567" cy="2814567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A99A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74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6853262" y="0"/>
              <a:ext cx="2814567" cy="2814567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A99A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74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11"/>
              <a:ext cx="2814567" cy="2814556"/>
              <a:chOff x="0" y="0"/>
              <a:chExt cx="6350000" cy="6349975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0" t="0" r="0" b="0"/>
                </a:stretch>
              </a:blipFill>
            </p:spPr>
          </p:sp>
        </p:grpSp>
        <p:grpSp>
          <p:nvGrpSpPr>
            <p:cNvPr name="Group 15" id="15"/>
            <p:cNvGrpSpPr/>
            <p:nvPr/>
          </p:nvGrpSpPr>
          <p:grpSpPr>
            <a:xfrm rot="0">
              <a:off x="3426631" y="0"/>
              <a:ext cx="2814567" cy="2814556"/>
              <a:chOff x="0" y="0"/>
              <a:chExt cx="6350000" cy="6349975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0" t="0" r="0" b="0"/>
                </a:stretch>
              </a:blipFill>
            </p:spPr>
          </p:sp>
        </p:grpSp>
        <p:grpSp>
          <p:nvGrpSpPr>
            <p:cNvPr name="Group 17" id="17"/>
            <p:cNvGrpSpPr/>
            <p:nvPr/>
          </p:nvGrpSpPr>
          <p:grpSpPr>
            <a:xfrm rot="0">
              <a:off x="6853262" y="0"/>
              <a:ext cx="2814567" cy="2814556"/>
              <a:chOff x="0" y="0"/>
              <a:chExt cx="6350000" cy="6349975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0" t="0" r="0" b="0"/>
                </a:stretch>
              </a:blipFill>
            </p:spPr>
          </p:sp>
        </p:grpSp>
        <p:grpSp>
          <p:nvGrpSpPr>
            <p:cNvPr name="Group 19" id="19"/>
            <p:cNvGrpSpPr/>
            <p:nvPr/>
          </p:nvGrpSpPr>
          <p:grpSpPr>
            <a:xfrm rot="0">
              <a:off x="2464" y="11"/>
              <a:ext cx="2814567" cy="2814567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A99A">
                  <a:alpha val="49804"/>
                </a:srgbClr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74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3429095" y="11"/>
              <a:ext cx="2814567" cy="2814567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A99A">
                  <a:alpha val="49804"/>
                </a:srgbClr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74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6853262" y="11"/>
              <a:ext cx="2814567" cy="2814567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A99A">
                  <a:alpha val="49804"/>
                </a:srgbClr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74"/>
                  </a:lnSpc>
                </a:pPr>
              </a:p>
            </p:txBody>
          </p:sp>
        </p:grpSp>
      </p:grpSp>
      <p:grpSp>
        <p:nvGrpSpPr>
          <p:cNvPr name="Group 28" id="28"/>
          <p:cNvGrpSpPr/>
          <p:nvPr/>
        </p:nvGrpSpPr>
        <p:grpSpPr>
          <a:xfrm rot="0">
            <a:off x="9374448" y="1183614"/>
            <a:ext cx="7247175" cy="2110934"/>
            <a:chOff x="0" y="0"/>
            <a:chExt cx="9662901" cy="2814578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2814567" cy="2814567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A99A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74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3424167" y="0"/>
              <a:ext cx="2814567" cy="2814567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A99A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74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6848334" y="0"/>
              <a:ext cx="2814567" cy="2814567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A99A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74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0" y="11"/>
              <a:ext cx="2814567" cy="2814556"/>
              <a:chOff x="0" y="0"/>
              <a:chExt cx="6350000" cy="6349975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0" t="0" r="0" b="0"/>
                </a:stretch>
              </a:blipFill>
            </p:spPr>
          </p:sp>
        </p:grpSp>
        <p:grpSp>
          <p:nvGrpSpPr>
            <p:cNvPr name="Group 40" id="40"/>
            <p:cNvGrpSpPr/>
            <p:nvPr/>
          </p:nvGrpSpPr>
          <p:grpSpPr>
            <a:xfrm rot="0">
              <a:off x="3424167" y="11"/>
              <a:ext cx="2814567" cy="2814556"/>
              <a:chOff x="0" y="0"/>
              <a:chExt cx="6350000" cy="6349975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0" t="0" r="0" b="0"/>
                </a:stretch>
              </a:blipFill>
            </p:spPr>
          </p:sp>
        </p:grpSp>
        <p:grpSp>
          <p:nvGrpSpPr>
            <p:cNvPr name="Group 42" id="42"/>
            <p:cNvGrpSpPr/>
            <p:nvPr/>
          </p:nvGrpSpPr>
          <p:grpSpPr>
            <a:xfrm rot="0">
              <a:off x="6848334" y="0"/>
              <a:ext cx="2814567" cy="2814556"/>
              <a:chOff x="0" y="0"/>
              <a:chExt cx="6350000" cy="6349975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0" t="0" r="0" b="0"/>
                </a:stretch>
              </a:blipFill>
            </p:spPr>
          </p:sp>
        </p:grpSp>
        <p:grpSp>
          <p:nvGrpSpPr>
            <p:cNvPr name="Group 44" id="44"/>
            <p:cNvGrpSpPr/>
            <p:nvPr/>
          </p:nvGrpSpPr>
          <p:grpSpPr>
            <a:xfrm rot="0">
              <a:off x="0" y="11"/>
              <a:ext cx="2814567" cy="2814567"/>
              <a:chOff x="0" y="0"/>
              <a:chExt cx="812800" cy="8128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9B83C">
                  <a:alpha val="49804"/>
                </a:srgbClr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74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3424167" y="11"/>
              <a:ext cx="2814567" cy="2814567"/>
              <a:chOff x="0" y="0"/>
              <a:chExt cx="812800" cy="8128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9B83C">
                  <a:alpha val="49804"/>
                </a:srgbClr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74"/>
                  </a:lnSpc>
                </a:pP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0">
              <a:off x="6848334" y="11"/>
              <a:ext cx="2814567" cy="2814567"/>
              <a:chOff x="0" y="0"/>
              <a:chExt cx="812800" cy="812800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9B83C">
                  <a:alpha val="49804"/>
                </a:srgbClr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74"/>
                  </a:lnSpc>
                </a:pPr>
              </a:p>
            </p:txBody>
          </p:sp>
        </p:grpSp>
      </p:grpSp>
      <p:sp>
        <p:nvSpPr>
          <p:cNvPr name="TextBox 53" id="53"/>
          <p:cNvSpPr txBox="true"/>
          <p:nvPr/>
        </p:nvSpPr>
        <p:spPr>
          <a:xfrm rot="0">
            <a:off x="4199834" y="331166"/>
            <a:ext cx="214744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A99A"/>
                </a:solidFill>
                <a:latin typeface="Sifonn"/>
              </a:rPr>
              <a:t>BACK-END</a:t>
            </a:r>
          </a:p>
        </p:txBody>
      </p:sp>
      <p:sp>
        <p:nvSpPr>
          <p:cNvPr name="AutoShape 54" id="54"/>
          <p:cNvSpPr/>
          <p:nvPr/>
        </p:nvSpPr>
        <p:spPr>
          <a:xfrm flipV="true">
            <a:off x="2723687" y="855041"/>
            <a:ext cx="2549867" cy="328582"/>
          </a:xfrm>
          <a:prstGeom prst="line">
            <a:avLst/>
          </a:prstGeom>
          <a:ln cap="rnd" w="38100">
            <a:solidFill>
              <a:srgbClr val="ACB8C0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5" id="55"/>
          <p:cNvSpPr/>
          <p:nvPr/>
        </p:nvSpPr>
        <p:spPr>
          <a:xfrm flipH="true" flipV="true">
            <a:off x="5273554" y="626441"/>
            <a:ext cx="20106" cy="557182"/>
          </a:xfrm>
          <a:prstGeom prst="line">
            <a:avLst/>
          </a:prstGeom>
          <a:ln cap="rnd" w="38100">
            <a:solidFill>
              <a:srgbClr val="ACB8C0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6" id="56"/>
          <p:cNvSpPr/>
          <p:nvPr/>
        </p:nvSpPr>
        <p:spPr>
          <a:xfrm flipH="true" flipV="true">
            <a:off x="5273554" y="855041"/>
            <a:ext cx="2588231" cy="328582"/>
          </a:xfrm>
          <a:prstGeom prst="line">
            <a:avLst/>
          </a:prstGeom>
          <a:ln cap="rnd" w="38100">
            <a:solidFill>
              <a:srgbClr val="ACB8C0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7" id="57"/>
          <p:cNvSpPr/>
          <p:nvPr/>
        </p:nvSpPr>
        <p:spPr>
          <a:xfrm flipV="true">
            <a:off x="10429911" y="855041"/>
            <a:ext cx="2568125" cy="328582"/>
          </a:xfrm>
          <a:prstGeom prst="line">
            <a:avLst/>
          </a:prstGeom>
          <a:ln cap="rnd" w="38100">
            <a:solidFill>
              <a:srgbClr val="ACB8C0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8" id="58"/>
          <p:cNvSpPr/>
          <p:nvPr/>
        </p:nvSpPr>
        <p:spPr>
          <a:xfrm flipV="true">
            <a:off x="12998036" y="626441"/>
            <a:ext cx="0" cy="557182"/>
          </a:xfrm>
          <a:prstGeom prst="line">
            <a:avLst/>
          </a:prstGeom>
          <a:ln cap="rnd" w="38100">
            <a:solidFill>
              <a:srgbClr val="ACB8C0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9" id="59"/>
          <p:cNvSpPr/>
          <p:nvPr/>
        </p:nvSpPr>
        <p:spPr>
          <a:xfrm flipH="true" flipV="true">
            <a:off x="12998036" y="855041"/>
            <a:ext cx="2568125" cy="328582"/>
          </a:xfrm>
          <a:prstGeom prst="line">
            <a:avLst/>
          </a:prstGeom>
          <a:ln cap="rnd" w="38100">
            <a:solidFill>
              <a:srgbClr val="ACB8C0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0" id="60"/>
          <p:cNvSpPr txBox="true"/>
          <p:nvPr/>
        </p:nvSpPr>
        <p:spPr>
          <a:xfrm rot="0">
            <a:off x="11845511" y="331166"/>
            <a:ext cx="230505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C331"/>
                </a:solidFill>
                <a:latin typeface="Sifonn"/>
              </a:rPr>
              <a:t>FRONT-END</a:t>
            </a:r>
          </a:p>
        </p:txBody>
      </p:sp>
      <p:sp>
        <p:nvSpPr>
          <p:cNvPr name="AutoShape 61" id="61"/>
          <p:cNvSpPr/>
          <p:nvPr/>
        </p:nvSpPr>
        <p:spPr>
          <a:xfrm flipV="true">
            <a:off x="7861785" y="3294540"/>
            <a:ext cx="0" cy="8"/>
          </a:xfrm>
          <a:prstGeom prst="line">
            <a:avLst/>
          </a:prstGeom>
          <a:ln cap="rnd" w="38100">
            <a:solidFill>
              <a:srgbClr val="ACB8C0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2" id="62"/>
          <p:cNvSpPr/>
          <p:nvPr/>
        </p:nvSpPr>
        <p:spPr>
          <a:xfrm>
            <a:off x="7861785" y="3294548"/>
            <a:ext cx="1055463" cy="2007143"/>
          </a:xfrm>
          <a:prstGeom prst="line">
            <a:avLst/>
          </a:prstGeom>
          <a:ln cap="rnd" w="38100">
            <a:solidFill>
              <a:srgbClr val="00A99A">
                <a:alpha val="49804"/>
              </a:srgbClr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63" id="63"/>
          <p:cNvGrpSpPr/>
          <p:nvPr/>
        </p:nvGrpSpPr>
        <p:grpSpPr>
          <a:xfrm rot="0">
            <a:off x="7117884" y="5301691"/>
            <a:ext cx="4052232" cy="1631127"/>
            <a:chOff x="0" y="0"/>
            <a:chExt cx="1067254" cy="429597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1067254" cy="429597"/>
            </a:xfrm>
            <a:custGeom>
              <a:avLst/>
              <a:gdLst/>
              <a:ahLst/>
              <a:cxnLst/>
              <a:rect r="r" b="b" t="t" l="l"/>
              <a:pathLst>
                <a:path h="429597" w="1067254">
                  <a:moveTo>
                    <a:pt x="97437" y="0"/>
                  </a:moveTo>
                  <a:lnTo>
                    <a:pt x="969817" y="0"/>
                  </a:lnTo>
                  <a:cubicBezTo>
                    <a:pt x="1023630" y="0"/>
                    <a:pt x="1067254" y="43624"/>
                    <a:pt x="1067254" y="97437"/>
                  </a:cubicBezTo>
                  <a:lnTo>
                    <a:pt x="1067254" y="332160"/>
                  </a:lnTo>
                  <a:cubicBezTo>
                    <a:pt x="1067254" y="385973"/>
                    <a:pt x="1023630" y="429597"/>
                    <a:pt x="969817" y="429597"/>
                  </a:cubicBezTo>
                  <a:lnTo>
                    <a:pt x="97437" y="429597"/>
                  </a:lnTo>
                  <a:cubicBezTo>
                    <a:pt x="43624" y="429597"/>
                    <a:pt x="0" y="385973"/>
                    <a:pt x="0" y="332160"/>
                  </a:cubicBezTo>
                  <a:lnTo>
                    <a:pt x="0" y="97437"/>
                  </a:lnTo>
                  <a:cubicBezTo>
                    <a:pt x="0" y="43624"/>
                    <a:pt x="43624" y="0"/>
                    <a:pt x="97437" y="0"/>
                  </a:cubicBezTo>
                  <a:close/>
                </a:path>
              </a:pathLst>
            </a:custGeom>
            <a:solidFill>
              <a:srgbClr val="00A99A"/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0" y="-171450"/>
              <a:ext cx="1067254" cy="601047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4724"/>
                </a:lnSpc>
              </a:pPr>
            </a:p>
          </p:txBody>
        </p:sp>
      </p:grpSp>
      <p:sp>
        <p:nvSpPr>
          <p:cNvPr name="TextBox 66" id="66"/>
          <p:cNvSpPr txBox="true"/>
          <p:nvPr/>
        </p:nvSpPr>
        <p:spPr>
          <a:xfrm rot="0">
            <a:off x="7259911" y="5708315"/>
            <a:ext cx="3768179" cy="779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Nunito Bold"/>
              </a:rPr>
              <a:t>Requisito funcional: </a:t>
            </a:r>
          </a:p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Nunito"/>
              </a:rPr>
              <a:t>Tela Home (usuário)</a:t>
            </a:r>
          </a:p>
        </p:txBody>
      </p:sp>
      <p:sp>
        <p:nvSpPr>
          <p:cNvPr name="AutoShape 67" id="67"/>
          <p:cNvSpPr/>
          <p:nvPr/>
        </p:nvSpPr>
        <p:spPr>
          <a:xfrm flipH="true">
            <a:off x="9144000" y="3294548"/>
            <a:ext cx="1285911" cy="2007143"/>
          </a:xfrm>
          <a:prstGeom prst="line">
            <a:avLst/>
          </a:prstGeom>
          <a:ln cap="rnd" w="38100">
            <a:solidFill>
              <a:srgbClr val="FFC331">
                <a:alpha val="49804"/>
              </a:srgbClr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66377" y="1183614"/>
            <a:ext cx="7250871" cy="2110934"/>
            <a:chOff x="0" y="0"/>
            <a:chExt cx="9667829" cy="281457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814567" cy="2814567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A99A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74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3429095" y="0"/>
              <a:ext cx="2814567" cy="2814567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A99A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74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6853262" y="0"/>
              <a:ext cx="2814567" cy="2814567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A99A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74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11"/>
              <a:ext cx="2814567" cy="2814556"/>
              <a:chOff x="0" y="0"/>
              <a:chExt cx="6350000" cy="6349975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0" t="0" r="0" b="0"/>
                </a:stretch>
              </a:blipFill>
            </p:spPr>
          </p:sp>
        </p:grpSp>
        <p:grpSp>
          <p:nvGrpSpPr>
            <p:cNvPr name="Group 15" id="15"/>
            <p:cNvGrpSpPr/>
            <p:nvPr/>
          </p:nvGrpSpPr>
          <p:grpSpPr>
            <a:xfrm rot="0">
              <a:off x="3426631" y="0"/>
              <a:ext cx="2814567" cy="2814556"/>
              <a:chOff x="0" y="0"/>
              <a:chExt cx="6350000" cy="6349975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0" t="0" r="0" b="0"/>
                </a:stretch>
              </a:blipFill>
            </p:spPr>
          </p:sp>
        </p:grpSp>
        <p:grpSp>
          <p:nvGrpSpPr>
            <p:cNvPr name="Group 17" id="17"/>
            <p:cNvGrpSpPr/>
            <p:nvPr/>
          </p:nvGrpSpPr>
          <p:grpSpPr>
            <a:xfrm rot="0">
              <a:off x="6853262" y="0"/>
              <a:ext cx="2814567" cy="2814556"/>
              <a:chOff x="0" y="0"/>
              <a:chExt cx="6350000" cy="6349975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0" t="0" r="0" b="0"/>
                </a:stretch>
              </a:blipFill>
            </p:spPr>
          </p:sp>
        </p:grpSp>
        <p:grpSp>
          <p:nvGrpSpPr>
            <p:cNvPr name="Group 19" id="19"/>
            <p:cNvGrpSpPr/>
            <p:nvPr/>
          </p:nvGrpSpPr>
          <p:grpSpPr>
            <a:xfrm rot="0">
              <a:off x="2464" y="11"/>
              <a:ext cx="2814567" cy="2814567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A99A">
                  <a:alpha val="49804"/>
                </a:srgbClr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74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3429095" y="11"/>
              <a:ext cx="2814567" cy="2814567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A99A">
                  <a:alpha val="49804"/>
                </a:srgbClr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74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6853262" y="11"/>
              <a:ext cx="2814567" cy="2814567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A99A">
                  <a:alpha val="49804"/>
                </a:srgbClr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74"/>
                  </a:lnSpc>
                </a:pPr>
              </a:p>
            </p:txBody>
          </p:sp>
        </p:grpSp>
      </p:grpSp>
      <p:grpSp>
        <p:nvGrpSpPr>
          <p:cNvPr name="Group 28" id="28"/>
          <p:cNvGrpSpPr/>
          <p:nvPr/>
        </p:nvGrpSpPr>
        <p:grpSpPr>
          <a:xfrm rot="0">
            <a:off x="9374448" y="1183614"/>
            <a:ext cx="7247175" cy="2110934"/>
            <a:chOff x="0" y="0"/>
            <a:chExt cx="9662901" cy="2814578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2814567" cy="2814567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A99A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74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3424167" y="0"/>
              <a:ext cx="2814567" cy="2814567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A99A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74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6848334" y="0"/>
              <a:ext cx="2814567" cy="2814567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A99A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74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0" y="11"/>
              <a:ext cx="2814567" cy="2814556"/>
              <a:chOff x="0" y="0"/>
              <a:chExt cx="6350000" cy="6349975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0" t="0" r="0" b="0"/>
                </a:stretch>
              </a:blipFill>
            </p:spPr>
          </p:sp>
        </p:grpSp>
        <p:grpSp>
          <p:nvGrpSpPr>
            <p:cNvPr name="Group 40" id="40"/>
            <p:cNvGrpSpPr/>
            <p:nvPr/>
          </p:nvGrpSpPr>
          <p:grpSpPr>
            <a:xfrm rot="0">
              <a:off x="3424167" y="11"/>
              <a:ext cx="2814567" cy="2814556"/>
              <a:chOff x="0" y="0"/>
              <a:chExt cx="6350000" cy="6349975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0" t="0" r="0" b="0"/>
                </a:stretch>
              </a:blipFill>
            </p:spPr>
          </p:sp>
        </p:grpSp>
        <p:grpSp>
          <p:nvGrpSpPr>
            <p:cNvPr name="Group 42" id="42"/>
            <p:cNvGrpSpPr/>
            <p:nvPr/>
          </p:nvGrpSpPr>
          <p:grpSpPr>
            <a:xfrm rot="0">
              <a:off x="6848334" y="0"/>
              <a:ext cx="2814567" cy="2814556"/>
              <a:chOff x="0" y="0"/>
              <a:chExt cx="6350000" cy="6349975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0" t="0" r="0" b="0"/>
                </a:stretch>
              </a:blipFill>
            </p:spPr>
          </p:sp>
        </p:grpSp>
        <p:grpSp>
          <p:nvGrpSpPr>
            <p:cNvPr name="Group 44" id="44"/>
            <p:cNvGrpSpPr/>
            <p:nvPr/>
          </p:nvGrpSpPr>
          <p:grpSpPr>
            <a:xfrm rot="0">
              <a:off x="0" y="11"/>
              <a:ext cx="2814567" cy="2814567"/>
              <a:chOff x="0" y="0"/>
              <a:chExt cx="812800" cy="8128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9B83C">
                  <a:alpha val="49804"/>
                </a:srgbClr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74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3424167" y="11"/>
              <a:ext cx="2814567" cy="2814567"/>
              <a:chOff x="0" y="0"/>
              <a:chExt cx="812800" cy="8128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9B83C">
                  <a:alpha val="49804"/>
                </a:srgbClr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74"/>
                  </a:lnSpc>
                </a:pP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0">
              <a:off x="6848334" y="11"/>
              <a:ext cx="2814567" cy="2814567"/>
              <a:chOff x="0" y="0"/>
              <a:chExt cx="812800" cy="812800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9B83C">
                  <a:alpha val="49804"/>
                </a:srgbClr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76200" y="123825"/>
                <a:ext cx="660400" cy="612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74"/>
                  </a:lnSpc>
                </a:pPr>
              </a:p>
            </p:txBody>
          </p:sp>
        </p:grpSp>
      </p:grpSp>
      <p:sp>
        <p:nvSpPr>
          <p:cNvPr name="TextBox 53" id="53"/>
          <p:cNvSpPr txBox="true"/>
          <p:nvPr/>
        </p:nvSpPr>
        <p:spPr>
          <a:xfrm rot="0">
            <a:off x="4199834" y="331166"/>
            <a:ext cx="214744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A99A"/>
                </a:solidFill>
                <a:latin typeface="Sifonn"/>
              </a:rPr>
              <a:t>BACK-END</a:t>
            </a:r>
          </a:p>
        </p:txBody>
      </p:sp>
      <p:sp>
        <p:nvSpPr>
          <p:cNvPr name="AutoShape 54" id="54"/>
          <p:cNvSpPr/>
          <p:nvPr/>
        </p:nvSpPr>
        <p:spPr>
          <a:xfrm flipV="true">
            <a:off x="2723687" y="855041"/>
            <a:ext cx="2549867" cy="328582"/>
          </a:xfrm>
          <a:prstGeom prst="line">
            <a:avLst/>
          </a:prstGeom>
          <a:ln cap="rnd" w="38100">
            <a:solidFill>
              <a:srgbClr val="ACB8C0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5" id="55"/>
          <p:cNvSpPr/>
          <p:nvPr/>
        </p:nvSpPr>
        <p:spPr>
          <a:xfrm flipH="true" flipV="true">
            <a:off x="5273554" y="626441"/>
            <a:ext cx="20106" cy="557182"/>
          </a:xfrm>
          <a:prstGeom prst="line">
            <a:avLst/>
          </a:prstGeom>
          <a:ln cap="rnd" w="38100">
            <a:solidFill>
              <a:srgbClr val="ACB8C0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6" id="56"/>
          <p:cNvSpPr/>
          <p:nvPr/>
        </p:nvSpPr>
        <p:spPr>
          <a:xfrm flipH="true" flipV="true">
            <a:off x="5273554" y="855041"/>
            <a:ext cx="2588231" cy="328582"/>
          </a:xfrm>
          <a:prstGeom prst="line">
            <a:avLst/>
          </a:prstGeom>
          <a:ln cap="rnd" w="38100">
            <a:solidFill>
              <a:srgbClr val="ACB8C0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7" id="57"/>
          <p:cNvSpPr/>
          <p:nvPr/>
        </p:nvSpPr>
        <p:spPr>
          <a:xfrm flipV="true">
            <a:off x="10429911" y="855041"/>
            <a:ext cx="2568125" cy="328582"/>
          </a:xfrm>
          <a:prstGeom prst="line">
            <a:avLst/>
          </a:prstGeom>
          <a:ln cap="rnd" w="38100">
            <a:solidFill>
              <a:srgbClr val="ACB8C0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8" id="58"/>
          <p:cNvSpPr/>
          <p:nvPr/>
        </p:nvSpPr>
        <p:spPr>
          <a:xfrm flipV="true">
            <a:off x="12998036" y="626441"/>
            <a:ext cx="0" cy="557182"/>
          </a:xfrm>
          <a:prstGeom prst="line">
            <a:avLst/>
          </a:prstGeom>
          <a:ln cap="rnd" w="38100">
            <a:solidFill>
              <a:srgbClr val="ACB8C0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9" id="59"/>
          <p:cNvSpPr/>
          <p:nvPr/>
        </p:nvSpPr>
        <p:spPr>
          <a:xfrm flipH="true" flipV="true">
            <a:off x="12998036" y="855041"/>
            <a:ext cx="2568125" cy="328582"/>
          </a:xfrm>
          <a:prstGeom prst="line">
            <a:avLst/>
          </a:prstGeom>
          <a:ln cap="rnd" w="38100">
            <a:solidFill>
              <a:srgbClr val="ACB8C0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0" id="60"/>
          <p:cNvSpPr txBox="true"/>
          <p:nvPr/>
        </p:nvSpPr>
        <p:spPr>
          <a:xfrm rot="0">
            <a:off x="11845511" y="331166"/>
            <a:ext cx="230505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C331"/>
                </a:solidFill>
                <a:latin typeface="Sifonn"/>
              </a:rPr>
              <a:t>FRONT-END</a:t>
            </a:r>
          </a:p>
        </p:txBody>
      </p:sp>
      <p:sp>
        <p:nvSpPr>
          <p:cNvPr name="AutoShape 61" id="61"/>
          <p:cNvSpPr/>
          <p:nvPr/>
        </p:nvSpPr>
        <p:spPr>
          <a:xfrm flipV="true">
            <a:off x="7861785" y="3294540"/>
            <a:ext cx="0" cy="8"/>
          </a:xfrm>
          <a:prstGeom prst="line">
            <a:avLst/>
          </a:prstGeom>
          <a:ln cap="rnd" w="38100">
            <a:solidFill>
              <a:srgbClr val="ACB8C0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2" id="62"/>
          <p:cNvSpPr/>
          <p:nvPr/>
        </p:nvSpPr>
        <p:spPr>
          <a:xfrm>
            <a:off x="2723687" y="3294548"/>
            <a:ext cx="11871821" cy="1848952"/>
          </a:xfrm>
          <a:prstGeom prst="line">
            <a:avLst/>
          </a:prstGeom>
          <a:ln cap="rnd" w="38100">
            <a:solidFill>
              <a:srgbClr val="00A99A">
                <a:alpha val="49804"/>
              </a:srgbClr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63" id="63"/>
          <p:cNvSpPr/>
          <p:nvPr/>
        </p:nvSpPr>
        <p:spPr>
          <a:xfrm flipH="true">
            <a:off x="15028667" y="3294548"/>
            <a:ext cx="537494" cy="1848952"/>
          </a:xfrm>
          <a:prstGeom prst="line">
            <a:avLst/>
          </a:prstGeom>
          <a:ln cap="rnd" w="38100">
            <a:solidFill>
              <a:srgbClr val="FFC331">
                <a:alpha val="49804"/>
              </a:srgbClr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64" id="64"/>
          <p:cNvSpPr/>
          <p:nvPr/>
        </p:nvSpPr>
        <p:spPr>
          <a:xfrm flipH="true">
            <a:off x="3330999" y="3294548"/>
            <a:ext cx="9667037" cy="1848952"/>
          </a:xfrm>
          <a:prstGeom prst="line">
            <a:avLst/>
          </a:prstGeom>
          <a:ln cap="rnd" w="38100">
            <a:solidFill>
              <a:srgbClr val="FFC331">
                <a:alpha val="49804"/>
              </a:srgbClr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65" id="65"/>
          <p:cNvSpPr/>
          <p:nvPr/>
        </p:nvSpPr>
        <p:spPr>
          <a:xfrm flipH="true">
            <a:off x="3692492" y="3294548"/>
            <a:ext cx="1601168" cy="1848952"/>
          </a:xfrm>
          <a:prstGeom prst="line">
            <a:avLst/>
          </a:prstGeom>
          <a:ln cap="rnd" w="38100">
            <a:solidFill>
              <a:srgbClr val="00A99A">
                <a:alpha val="49804"/>
              </a:srgbClr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66" id="66"/>
          <p:cNvGrpSpPr/>
          <p:nvPr/>
        </p:nvGrpSpPr>
        <p:grpSpPr>
          <a:xfrm rot="0">
            <a:off x="7117884" y="5301691"/>
            <a:ext cx="4052232" cy="1631127"/>
            <a:chOff x="0" y="0"/>
            <a:chExt cx="5402976" cy="2174837"/>
          </a:xfrm>
        </p:grpSpPr>
        <p:grpSp>
          <p:nvGrpSpPr>
            <p:cNvPr name="Group 67" id="67"/>
            <p:cNvGrpSpPr/>
            <p:nvPr/>
          </p:nvGrpSpPr>
          <p:grpSpPr>
            <a:xfrm rot="0">
              <a:off x="0" y="0"/>
              <a:ext cx="5402976" cy="2174837"/>
              <a:chOff x="0" y="0"/>
              <a:chExt cx="1067254" cy="429597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1067254" cy="429597"/>
              </a:xfrm>
              <a:custGeom>
                <a:avLst/>
                <a:gdLst/>
                <a:ahLst/>
                <a:cxnLst/>
                <a:rect r="r" b="b" t="t" l="l"/>
                <a:pathLst>
                  <a:path h="429597" w="1067254">
                    <a:moveTo>
                      <a:pt x="97437" y="0"/>
                    </a:moveTo>
                    <a:lnTo>
                      <a:pt x="969817" y="0"/>
                    </a:lnTo>
                    <a:cubicBezTo>
                      <a:pt x="1023630" y="0"/>
                      <a:pt x="1067254" y="43624"/>
                      <a:pt x="1067254" y="97437"/>
                    </a:cubicBezTo>
                    <a:lnTo>
                      <a:pt x="1067254" y="332160"/>
                    </a:lnTo>
                    <a:cubicBezTo>
                      <a:pt x="1067254" y="385973"/>
                      <a:pt x="1023630" y="429597"/>
                      <a:pt x="969817" y="429597"/>
                    </a:cubicBezTo>
                    <a:lnTo>
                      <a:pt x="97437" y="429597"/>
                    </a:lnTo>
                    <a:cubicBezTo>
                      <a:pt x="43624" y="429597"/>
                      <a:pt x="0" y="385973"/>
                      <a:pt x="0" y="332160"/>
                    </a:cubicBezTo>
                    <a:lnTo>
                      <a:pt x="0" y="97437"/>
                    </a:lnTo>
                    <a:cubicBezTo>
                      <a:pt x="0" y="43624"/>
                      <a:pt x="43624" y="0"/>
                      <a:pt x="97437" y="0"/>
                    </a:cubicBezTo>
                    <a:close/>
                  </a:path>
                </a:pathLst>
              </a:custGeom>
              <a:solidFill>
                <a:srgbClr val="00A99A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0" y="-171450"/>
                <a:ext cx="1067254" cy="601047"/>
              </a:xfrm>
              <a:prstGeom prst="rect">
                <a:avLst/>
              </a:prstGeom>
            </p:spPr>
            <p:txBody>
              <a:bodyPr anchor="ctr" rtlCol="false" tIns="38100" lIns="38100" bIns="38100" rIns="38100"/>
              <a:lstStyle/>
              <a:p>
                <a:pPr algn="ctr">
                  <a:lnSpc>
                    <a:spcPts val="4724"/>
                  </a:lnSpc>
                </a:pPr>
              </a:p>
            </p:txBody>
          </p:sp>
        </p:grpSp>
        <p:sp>
          <p:nvSpPr>
            <p:cNvPr name="TextBox 70" id="70"/>
            <p:cNvSpPr txBox="true"/>
            <p:nvPr/>
          </p:nvSpPr>
          <p:spPr>
            <a:xfrm rot="0">
              <a:off x="189369" y="554865"/>
              <a:ext cx="5024238" cy="10270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Nunito Bold"/>
                </a:rPr>
                <a:t>Requisito funcional: 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Nunito"/>
                </a:rPr>
                <a:t>Tela Home (usuário)</a:t>
              </a:r>
            </a:p>
          </p:txBody>
        </p:sp>
      </p:grpSp>
      <p:grpSp>
        <p:nvGrpSpPr>
          <p:cNvPr name="Group 71" id="71"/>
          <p:cNvGrpSpPr/>
          <p:nvPr/>
        </p:nvGrpSpPr>
        <p:grpSpPr>
          <a:xfrm rot="0">
            <a:off x="12569392" y="5143500"/>
            <a:ext cx="4052232" cy="1631127"/>
            <a:chOff x="0" y="0"/>
            <a:chExt cx="5402976" cy="2174837"/>
          </a:xfrm>
        </p:grpSpPr>
        <p:grpSp>
          <p:nvGrpSpPr>
            <p:cNvPr name="Group 72" id="72"/>
            <p:cNvGrpSpPr/>
            <p:nvPr/>
          </p:nvGrpSpPr>
          <p:grpSpPr>
            <a:xfrm rot="0">
              <a:off x="0" y="0"/>
              <a:ext cx="5402976" cy="2174837"/>
              <a:chOff x="0" y="0"/>
              <a:chExt cx="1067254" cy="429597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1067254" cy="429597"/>
              </a:xfrm>
              <a:custGeom>
                <a:avLst/>
                <a:gdLst/>
                <a:ahLst/>
                <a:cxnLst/>
                <a:rect r="r" b="b" t="t" l="l"/>
                <a:pathLst>
                  <a:path h="429597" w="1067254">
                    <a:moveTo>
                      <a:pt x="97437" y="0"/>
                    </a:moveTo>
                    <a:lnTo>
                      <a:pt x="969817" y="0"/>
                    </a:lnTo>
                    <a:cubicBezTo>
                      <a:pt x="1023630" y="0"/>
                      <a:pt x="1067254" y="43624"/>
                      <a:pt x="1067254" y="97437"/>
                    </a:cubicBezTo>
                    <a:lnTo>
                      <a:pt x="1067254" y="332160"/>
                    </a:lnTo>
                    <a:cubicBezTo>
                      <a:pt x="1067254" y="385973"/>
                      <a:pt x="1023630" y="429597"/>
                      <a:pt x="969817" y="429597"/>
                    </a:cubicBezTo>
                    <a:lnTo>
                      <a:pt x="97437" y="429597"/>
                    </a:lnTo>
                    <a:cubicBezTo>
                      <a:pt x="43624" y="429597"/>
                      <a:pt x="0" y="385973"/>
                      <a:pt x="0" y="332160"/>
                    </a:cubicBezTo>
                    <a:lnTo>
                      <a:pt x="0" y="97437"/>
                    </a:lnTo>
                    <a:cubicBezTo>
                      <a:pt x="0" y="43624"/>
                      <a:pt x="43624" y="0"/>
                      <a:pt x="97437" y="0"/>
                    </a:cubicBezTo>
                    <a:close/>
                  </a:path>
                </a:pathLst>
              </a:custGeom>
              <a:solidFill>
                <a:srgbClr val="00A99A"/>
              </a:solidFill>
            </p:spPr>
          </p:sp>
          <p:sp>
            <p:nvSpPr>
              <p:cNvPr name="TextBox 74" id="74"/>
              <p:cNvSpPr txBox="true"/>
              <p:nvPr/>
            </p:nvSpPr>
            <p:spPr>
              <a:xfrm>
                <a:off x="0" y="-171450"/>
                <a:ext cx="1067254" cy="601047"/>
              </a:xfrm>
              <a:prstGeom prst="rect">
                <a:avLst/>
              </a:prstGeom>
            </p:spPr>
            <p:txBody>
              <a:bodyPr anchor="ctr" rtlCol="false" tIns="38100" lIns="38100" bIns="38100" rIns="38100"/>
              <a:lstStyle/>
              <a:p>
                <a:pPr algn="ctr">
                  <a:lnSpc>
                    <a:spcPts val="4724"/>
                  </a:lnSpc>
                </a:pPr>
              </a:p>
            </p:txBody>
          </p:sp>
        </p:grpSp>
        <p:sp>
          <p:nvSpPr>
            <p:cNvPr name="TextBox 75" id="75"/>
            <p:cNvSpPr txBox="true"/>
            <p:nvPr/>
          </p:nvSpPr>
          <p:spPr>
            <a:xfrm rot="0">
              <a:off x="169796" y="554865"/>
              <a:ext cx="5063384" cy="10270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Nunito Bold"/>
                </a:rPr>
                <a:t>Requisito funcional: </a:t>
              </a:r>
              <a:r>
                <a:rPr lang="en-US" sz="2300">
                  <a:solidFill>
                    <a:srgbClr val="FFFFFF"/>
                  </a:solidFill>
                  <a:latin typeface="Nunito"/>
                </a:rPr>
                <a:t>Formulário de adoção</a:t>
              </a:r>
            </a:p>
          </p:txBody>
        </p:sp>
      </p:grpSp>
      <p:grpSp>
        <p:nvGrpSpPr>
          <p:cNvPr name="Group 76" id="76"/>
          <p:cNvGrpSpPr/>
          <p:nvPr/>
        </p:nvGrpSpPr>
        <p:grpSpPr>
          <a:xfrm rot="0">
            <a:off x="1666377" y="5143500"/>
            <a:ext cx="4052232" cy="1631127"/>
            <a:chOff x="0" y="0"/>
            <a:chExt cx="5402976" cy="2174837"/>
          </a:xfrm>
        </p:grpSpPr>
        <p:grpSp>
          <p:nvGrpSpPr>
            <p:cNvPr name="Group 77" id="77"/>
            <p:cNvGrpSpPr/>
            <p:nvPr/>
          </p:nvGrpSpPr>
          <p:grpSpPr>
            <a:xfrm rot="0">
              <a:off x="0" y="0"/>
              <a:ext cx="5402976" cy="2174837"/>
              <a:chOff x="0" y="0"/>
              <a:chExt cx="1067254" cy="429597"/>
            </a:xfrm>
          </p:grpSpPr>
          <p:sp>
            <p:nvSpPr>
              <p:cNvPr name="Freeform 78" id="78"/>
              <p:cNvSpPr/>
              <p:nvPr/>
            </p:nvSpPr>
            <p:spPr>
              <a:xfrm flipH="false" flipV="false" rot="0">
                <a:off x="0" y="0"/>
                <a:ext cx="1067254" cy="429597"/>
              </a:xfrm>
              <a:custGeom>
                <a:avLst/>
                <a:gdLst/>
                <a:ahLst/>
                <a:cxnLst/>
                <a:rect r="r" b="b" t="t" l="l"/>
                <a:pathLst>
                  <a:path h="429597" w="1067254">
                    <a:moveTo>
                      <a:pt x="97437" y="0"/>
                    </a:moveTo>
                    <a:lnTo>
                      <a:pt x="969817" y="0"/>
                    </a:lnTo>
                    <a:cubicBezTo>
                      <a:pt x="1023630" y="0"/>
                      <a:pt x="1067254" y="43624"/>
                      <a:pt x="1067254" y="97437"/>
                    </a:cubicBezTo>
                    <a:lnTo>
                      <a:pt x="1067254" y="332160"/>
                    </a:lnTo>
                    <a:cubicBezTo>
                      <a:pt x="1067254" y="385973"/>
                      <a:pt x="1023630" y="429597"/>
                      <a:pt x="969817" y="429597"/>
                    </a:cubicBezTo>
                    <a:lnTo>
                      <a:pt x="97437" y="429597"/>
                    </a:lnTo>
                    <a:cubicBezTo>
                      <a:pt x="43624" y="429597"/>
                      <a:pt x="0" y="385973"/>
                      <a:pt x="0" y="332160"/>
                    </a:cubicBezTo>
                    <a:lnTo>
                      <a:pt x="0" y="97437"/>
                    </a:lnTo>
                    <a:cubicBezTo>
                      <a:pt x="0" y="43624"/>
                      <a:pt x="43624" y="0"/>
                      <a:pt x="97437" y="0"/>
                    </a:cubicBezTo>
                    <a:close/>
                  </a:path>
                </a:pathLst>
              </a:custGeom>
              <a:solidFill>
                <a:srgbClr val="00A99A"/>
              </a:solidFill>
            </p:spPr>
          </p:sp>
          <p:sp>
            <p:nvSpPr>
              <p:cNvPr name="TextBox 79" id="79"/>
              <p:cNvSpPr txBox="true"/>
              <p:nvPr/>
            </p:nvSpPr>
            <p:spPr>
              <a:xfrm>
                <a:off x="0" y="-171450"/>
                <a:ext cx="1067254" cy="601047"/>
              </a:xfrm>
              <a:prstGeom prst="rect">
                <a:avLst/>
              </a:prstGeom>
            </p:spPr>
            <p:txBody>
              <a:bodyPr anchor="ctr" rtlCol="false" tIns="38100" lIns="38100" bIns="38100" rIns="38100"/>
              <a:lstStyle/>
              <a:p>
                <a:pPr algn="ctr">
                  <a:lnSpc>
                    <a:spcPts val="4724"/>
                  </a:lnSpc>
                </a:pPr>
              </a:p>
            </p:txBody>
          </p:sp>
        </p:grpSp>
        <p:sp>
          <p:nvSpPr>
            <p:cNvPr name="TextBox 80" id="80"/>
            <p:cNvSpPr txBox="true"/>
            <p:nvPr/>
          </p:nvSpPr>
          <p:spPr>
            <a:xfrm rot="0">
              <a:off x="276340" y="554865"/>
              <a:ext cx="4850295" cy="10270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Nunito Bold"/>
                </a:rPr>
                <a:t>Requisito funcional: </a:t>
              </a:r>
            </a:p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Nunito"/>
                </a:rPr>
                <a:t>Visualizar gato</a:t>
              </a:r>
            </a:p>
          </p:txBody>
        </p:sp>
      </p:grpSp>
      <p:sp>
        <p:nvSpPr>
          <p:cNvPr name="AutoShape 81" id="81"/>
          <p:cNvSpPr/>
          <p:nvPr/>
        </p:nvSpPr>
        <p:spPr>
          <a:xfrm>
            <a:off x="7861785" y="3294548"/>
            <a:ext cx="1055463" cy="2007143"/>
          </a:xfrm>
          <a:prstGeom prst="line">
            <a:avLst/>
          </a:prstGeom>
          <a:ln cap="rnd" w="38100">
            <a:solidFill>
              <a:srgbClr val="00A99A">
                <a:alpha val="49804"/>
              </a:srgbClr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82" id="82"/>
          <p:cNvSpPr/>
          <p:nvPr/>
        </p:nvSpPr>
        <p:spPr>
          <a:xfrm flipH="true">
            <a:off x="9144000" y="3294548"/>
            <a:ext cx="1285911" cy="2007143"/>
          </a:xfrm>
          <a:prstGeom prst="line">
            <a:avLst/>
          </a:prstGeom>
          <a:ln cap="rnd" w="38100">
            <a:solidFill>
              <a:srgbClr val="FFC331">
                <a:alpha val="49804"/>
              </a:srgbClr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75874" y="2282619"/>
            <a:ext cx="4736252" cy="4736252"/>
          </a:xfrm>
          <a:custGeom>
            <a:avLst/>
            <a:gdLst/>
            <a:ahLst/>
            <a:cxnLst/>
            <a:rect r="r" b="b" t="t" l="l"/>
            <a:pathLst>
              <a:path h="4736252" w="4736252">
                <a:moveTo>
                  <a:pt x="0" y="0"/>
                </a:moveTo>
                <a:lnTo>
                  <a:pt x="4736252" y="0"/>
                </a:lnTo>
                <a:lnTo>
                  <a:pt x="4736252" y="4736252"/>
                </a:lnTo>
                <a:lnTo>
                  <a:pt x="0" y="47362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343897" y="6923621"/>
            <a:ext cx="760020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Ferramentas utilizadas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43897" y="933450"/>
            <a:ext cx="760020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Ferramentas utilizadas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2808317" y="3379255"/>
            <a:ext cx="2929750" cy="3901966"/>
            <a:chOff x="0" y="0"/>
            <a:chExt cx="3906333" cy="520262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06333" cy="3906333"/>
            </a:xfrm>
            <a:custGeom>
              <a:avLst/>
              <a:gdLst/>
              <a:ahLst/>
              <a:cxnLst/>
              <a:rect r="r" b="b" t="t" l="l"/>
              <a:pathLst>
                <a:path h="3906333" w="3906333">
                  <a:moveTo>
                    <a:pt x="0" y="0"/>
                  </a:moveTo>
                  <a:lnTo>
                    <a:pt x="3906333" y="0"/>
                  </a:lnTo>
                  <a:lnTo>
                    <a:pt x="3906333" y="3906333"/>
                  </a:lnTo>
                  <a:lnTo>
                    <a:pt x="0" y="3906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863954" y="4407498"/>
              <a:ext cx="2178425" cy="7951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62"/>
                </a:lnSpc>
              </a:pPr>
              <a:r>
                <a:rPr lang="en-US" sz="3615">
                  <a:solidFill>
                    <a:srgbClr val="000000"/>
                  </a:solidFill>
                  <a:latin typeface="Open Sans"/>
                </a:rPr>
                <a:t>GitHub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831981" y="3309010"/>
            <a:ext cx="2880836" cy="3668980"/>
            <a:chOff x="0" y="0"/>
            <a:chExt cx="3841115" cy="489197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28285" y="0"/>
              <a:ext cx="2984545" cy="3673086"/>
            </a:xfrm>
            <a:custGeom>
              <a:avLst/>
              <a:gdLst/>
              <a:ahLst/>
              <a:cxnLst/>
              <a:rect r="r" b="b" t="t" l="l"/>
              <a:pathLst>
                <a:path h="3673086" w="2984545">
                  <a:moveTo>
                    <a:pt x="0" y="0"/>
                  </a:moveTo>
                  <a:lnTo>
                    <a:pt x="2984545" y="0"/>
                  </a:lnTo>
                  <a:lnTo>
                    <a:pt x="2984545" y="3673086"/>
                  </a:lnTo>
                  <a:lnTo>
                    <a:pt x="0" y="3673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6674" t="-12217" r="-25497" b="-11429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4140345"/>
              <a:ext cx="3841115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Open Sans"/>
                </a:rPr>
                <a:t>Google Sheets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242098" y="3379255"/>
            <a:ext cx="2498016" cy="3528491"/>
            <a:chOff x="0" y="0"/>
            <a:chExt cx="3330688" cy="470465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330688" cy="3485767"/>
            </a:xfrm>
            <a:custGeom>
              <a:avLst/>
              <a:gdLst/>
              <a:ahLst/>
              <a:cxnLst/>
              <a:rect r="r" b="b" t="t" l="l"/>
              <a:pathLst>
                <a:path h="3485767" w="3330688">
                  <a:moveTo>
                    <a:pt x="0" y="0"/>
                  </a:moveTo>
                  <a:lnTo>
                    <a:pt x="3330688" y="0"/>
                  </a:lnTo>
                  <a:lnTo>
                    <a:pt x="3330688" y="3485767"/>
                  </a:lnTo>
                  <a:lnTo>
                    <a:pt x="0" y="3485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65956" t="-29700" r="-63906" b="-89935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310334" y="3953026"/>
              <a:ext cx="2754992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Open Sans"/>
                </a:rPr>
                <a:t>WhatsApp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43897" y="933450"/>
            <a:ext cx="760020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Ferramentas utilizadas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940081" y="7477472"/>
            <a:ext cx="12235538" cy="1780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4"/>
              </a:lnSpc>
            </a:pPr>
            <a:r>
              <a:rPr lang="en-US" sz="3388">
                <a:solidFill>
                  <a:srgbClr val="000000"/>
                </a:solidFill>
                <a:latin typeface="Nunito"/>
              </a:rPr>
              <a:t>Foi criado um grupo de mensagens com todos os integrantes do grupo, onde a maior parte da comunicação da equipe aconteceu, além de anúncios importantes.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2808317" y="3379255"/>
            <a:ext cx="2929750" cy="3901966"/>
            <a:chOff x="0" y="0"/>
            <a:chExt cx="3906333" cy="520262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906333" cy="3906333"/>
            </a:xfrm>
            <a:custGeom>
              <a:avLst/>
              <a:gdLst/>
              <a:ahLst/>
              <a:cxnLst/>
              <a:rect r="r" b="b" t="t" l="l"/>
              <a:pathLst>
                <a:path h="3906333" w="3906333">
                  <a:moveTo>
                    <a:pt x="0" y="0"/>
                  </a:moveTo>
                  <a:lnTo>
                    <a:pt x="3906333" y="0"/>
                  </a:lnTo>
                  <a:lnTo>
                    <a:pt x="3906333" y="3906333"/>
                  </a:lnTo>
                  <a:lnTo>
                    <a:pt x="0" y="3906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863954" y="4407498"/>
              <a:ext cx="2178425" cy="7951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62"/>
                </a:lnSpc>
              </a:pPr>
              <a:r>
                <a:rPr lang="en-US" sz="3615">
                  <a:solidFill>
                    <a:srgbClr val="000000">
                      <a:alpha val="9804"/>
                    </a:srgbClr>
                  </a:solidFill>
                  <a:latin typeface="Open Sans"/>
                </a:rPr>
                <a:t>GitHub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831981" y="3309010"/>
            <a:ext cx="2880836" cy="3668980"/>
            <a:chOff x="0" y="0"/>
            <a:chExt cx="3841115" cy="489197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28285" y="0"/>
              <a:ext cx="2984545" cy="3673086"/>
            </a:xfrm>
            <a:custGeom>
              <a:avLst/>
              <a:gdLst/>
              <a:ahLst/>
              <a:cxnLst/>
              <a:rect r="r" b="b" t="t" l="l"/>
              <a:pathLst>
                <a:path h="3673086" w="2984545">
                  <a:moveTo>
                    <a:pt x="0" y="0"/>
                  </a:moveTo>
                  <a:lnTo>
                    <a:pt x="2984545" y="0"/>
                  </a:lnTo>
                  <a:lnTo>
                    <a:pt x="2984545" y="3673086"/>
                  </a:lnTo>
                  <a:lnTo>
                    <a:pt x="0" y="3673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999"/>
              </a:blip>
              <a:stretch>
                <a:fillRect l="-26674" t="-12217" r="-25497" b="-11429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4140345"/>
              <a:ext cx="3841115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>
                      <a:alpha val="9804"/>
                    </a:srgbClr>
                  </a:solidFill>
                  <a:latin typeface="Open Sans"/>
                </a:rPr>
                <a:t>Google Sheets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242098" y="3379255"/>
            <a:ext cx="2498016" cy="3528491"/>
            <a:chOff x="0" y="0"/>
            <a:chExt cx="3330688" cy="470465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330688" cy="3485767"/>
            </a:xfrm>
            <a:custGeom>
              <a:avLst/>
              <a:gdLst/>
              <a:ahLst/>
              <a:cxnLst/>
              <a:rect r="r" b="b" t="t" l="l"/>
              <a:pathLst>
                <a:path h="3485767" w="3330688">
                  <a:moveTo>
                    <a:pt x="0" y="0"/>
                  </a:moveTo>
                  <a:lnTo>
                    <a:pt x="3330688" y="0"/>
                  </a:lnTo>
                  <a:lnTo>
                    <a:pt x="3330688" y="3485767"/>
                  </a:lnTo>
                  <a:lnTo>
                    <a:pt x="0" y="3485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65956" t="-29700" r="-63906" b="-89935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310334" y="3953026"/>
              <a:ext cx="2754992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Open Sans"/>
                </a:rPr>
                <a:t>WhatsApp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43897" y="933450"/>
            <a:ext cx="760020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Ferramentas utilizadas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940081" y="7477472"/>
            <a:ext cx="12235538" cy="1180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4"/>
              </a:lnSpc>
            </a:pPr>
            <a:r>
              <a:rPr lang="en-US" sz="3388">
                <a:solidFill>
                  <a:srgbClr val="000000"/>
                </a:solidFill>
                <a:latin typeface="Nunito"/>
              </a:rPr>
              <a:t>Plataforma empregada na elaboração de relatórios de gestão de responsabilidades dos membros da equipe.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2808317" y="3379255"/>
            <a:ext cx="2929750" cy="3901966"/>
            <a:chOff x="0" y="0"/>
            <a:chExt cx="3906333" cy="520262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906333" cy="3906333"/>
            </a:xfrm>
            <a:custGeom>
              <a:avLst/>
              <a:gdLst/>
              <a:ahLst/>
              <a:cxnLst/>
              <a:rect r="r" b="b" t="t" l="l"/>
              <a:pathLst>
                <a:path h="3906333" w="3906333">
                  <a:moveTo>
                    <a:pt x="0" y="0"/>
                  </a:moveTo>
                  <a:lnTo>
                    <a:pt x="3906333" y="0"/>
                  </a:lnTo>
                  <a:lnTo>
                    <a:pt x="3906333" y="3906333"/>
                  </a:lnTo>
                  <a:lnTo>
                    <a:pt x="0" y="3906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863954" y="4407498"/>
              <a:ext cx="2178425" cy="7951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62"/>
                </a:lnSpc>
              </a:pPr>
              <a:r>
                <a:rPr lang="en-US" sz="3615">
                  <a:solidFill>
                    <a:srgbClr val="000000">
                      <a:alpha val="9804"/>
                    </a:srgbClr>
                  </a:solidFill>
                  <a:latin typeface="Open Sans"/>
                </a:rPr>
                <a:t>GitHub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831981" y="3309010"/>
            <a:ext cx="2880836" cy="3668980"/>
            <a:chOff x="0" y="0"/>
            <a:chExt cx="3841115" cy="489197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28285" y="0"/>
              <a:ext cx="2984545" cy="3673086"/>
            </a:xfrm>
            <a:custGeom>
              <a:avLst/>
              <a:gdLst/>
              <a:ahLst/>
              <a:cxnLst/>
              <a:rect r="r" b="b" t="t" l="l"/>
              <a:pathLst>
                <a:path h="3673086" w="2984545">
                  <a:moveTo>
                    <a:pt x="0" y="0"/>
                  </a:moveTo>
                  <a:lnTo>
                    <a:pt x="2984545" y="0"/>
                  </a:lnTo>
                  <a:lnTo>
                    <a:pt x="2984545" y="3673086"/>
                  </a:lnTo>
                  <a:lnTo>
                    <a:pt x="0" y="3673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6674" t="-12217" r="-25497" b="-11429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4140345"/>
              <a:ext cx="3841115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Open Sans"/>
                </a:rPr>
                <a:t>Google Sheets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242098" y="3379255"/>
            <a:ext cx="2498016" cy="3528491"/>
            <a:chOff x="0" y="0"/>
            <a:chExt cx="3330688" cy="470465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330688" cy="3485767"/>
            </a:xfrm>
            <a:custGeom>
              <a:avLst/>
              <a:gdLst/>
              <a:ahLst/>
              <a:cxnLst/>
              <a:rect r="r" b="b" t="t" l="l"/>
              <a:pathLst>
                <a:path h="3485767" w="3330688">
                  <a:moveTo>
                    <a:pt x="0" y="0"/>
                  </a:moveTo>
                  <a:lnTo>
                    <a:pt x="3330688" y="0"/>
                  </a:lnTo>
                  <a:lnTo>
                    <a:pt x="3330688" y="3485767"/>
                  </a:lnTo>
                  <a:lnTo>
                    <a:pt x="0" y="3485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9999"/>
              </a:blip>
              <a:stretch>
                <a:fillRect l="-65956" t="-29700" r="-63906" b="-89935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310334" y="3953026"/>
              <a:ext cx="2754992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>
                      <a:alpha val="9804"/>
                    </a:srgbClr>
                  </a:solidFill>
                  <a:latin typeface="Open Sans"/>
                </a:rPr>
                <a:t>WhatsApp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43897" y="933450"/>
            <a:ext cx="760020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Ferramentas utilizadas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940081" y="7477472"/>
            <a:ext cx="12235538" cy="1780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4"/>
              </a:lnSpc>
            </a:pPr>
            <a:r>
              <a:rPr lang="en-US" sz="3388">
                <a:solidFill>
                  <a:srgbClr val="000000"/>
                </a:solidFill>
                <a:latin typeface="Nunito"/>
              </a:rPr>
              <a:t>Plataforma utilizada para a hospedação do código fonte do Adoteme, desenvolvimento colaborativo da plataforma pela equipe e como principal forma de gestão da equipe.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2808317" y="3379255"/>
            <a:ext cx="2929750" cy="3901966"/>
            <a:chOff x="0" y="0"/>
            <a:chExt cx="3906333" cy="520262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906333" cy="3906333"/>
            </a:xfrm>
            <a:custGeom>
              <a:avLst/>
              <a:gdLst/>
              <a:ahLst/>
              <a:cxnLst/>
              <a:rect r="r" b="b" t="t" l="l"/>
              <a:pathLst>
                <a:path h="3906333" w="3906333">
                  <a:moveTo>
                    <a:pt x="0" y="0"/>
                  </a:moveTo>
                  <a:lnTo>
                    <a:pt x="3906333" y="0"/>
                  </a:lnTo>
                  <a:lnTo>
                    <a:pt x="3906333" y="3906333"/>
                  </a:lnTo>
                  <a:lnTo>
                    <a:pt x="0" y="3906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863954" y="4407498"/>
              <a:ext cx="2178425" cy="7951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62"/>
                </a:lnSpc>
              </a:pPr>
              <a:r>
                <a:rPr lang="en-US" sz="3615">
                  <a:solidFill>
                    <a:srgbClr val="000000"/>
                  </a:solidFill>
                  <a:latin typeface="Open Sans"/>
                </a:rPr>
                <a:t>GitHub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831981" y="3309010"/>
            <a:ext cx="2880836" cy="3668980"/>
            <a:chOff x="0" y="0"/>
            <a:chExt cx="3841115" cy="489197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28285" y="0"/>
              <a:ext cx="2984545" cy="3673086"/>
            </a:xfrm>
            <a:custGeom>
              <a:avLst/>
              <a:gdLst/>
              <a:ahLst/>
              <a:cxnLst/>
              <a:rect r="r" b="b" t="t" l="l"/>
              <a:pathLst>
                <a:path h="3673086" w="2984545">
                  <a:moveTo>
                    <a:pt x="0" y="0"/>
                  </a:moveTo>
                  <a:lnTo>
                    <a:pt x="2984545" y="0"/>
                  </a:lnTo>
                  <a:lnTo>
                    <a:pt x="2984545" y="3673086"/>
                  </a:lnTo>
                  <a:lnTo>
                    <a:pt x="0" y="3673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999"/>
              </a:blip>
              <a:stretch>
                <a:fillRect l="-26674" t="-12217" r="-25497" b="-11429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4140345"/>
              <a:ext cx="3841115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>
                      <a:alpha val="9804"/>
                    </a:srgbClr>
                  </a:solidFill>
                  <a:latin typeface="Open Sans"/>
                </a:rPr>
                <a:t>Google Sheets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242098" y="3379255"/>
            <a:ext cx="2498016" cy="3528491"/>
            <a:chOff x="0" y="0"/>
            <a:chExt cx="3330688" cy="470465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330688" cy="3485767"/>
            </a:xfrm>
            <a:custGeom>
              <a:avLst/>
              <a:gdLst/>
              <a:ahLst/>
              <a:cxnLst/>
              <a:rect r="r" b="b" t="t" l="l"/>
              <a:pathLst>
                <a:path h="3485767" w="3330688">
                  <a:moveTo>
                    <a:pt x="0" y="0"/>
                  </a:moveTo>
                  <a:lnTo>
                    <a:pt x="3330688" y="0"/>
                  </a:lnTo>
                  <a:lnTo>
                    <a:pt x="3330688" y="3485767"/>
                  </a:lnTo>
                  <a:lnTo>
                    <a:pt x="0" y="3485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9999"/>
              </a:blip>
              <a:stretch>
                <a:fillRect l="-65956" t="-29700" r="-63906" b="-89935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310334" y="3953026"/>
              <a:ext cx="2754992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>
                      <a:alpha val="9804"/>
                    </a:srgbClr>
                  </a:solidFill>
                  <a:latin typeface="Open Sans"/>
                </a:rPr>
                <a:t>WhatsApp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51605" y="1992756"/>
            <a:ext cx="5184790" cy="5184790"/>
          </a:xfrm>
          <a:custGeom>
            <a:avLst/>
            <a:gdLst/>
            <a:ahLst/>
            <a:cxnLst/>
            <a:rect r="r" b="b" t="t" l="l"/>
            <a:pathLst>
              <a:path h="5184790" w="5184790">
                <a:moveTo>
                  <a:pt x="0" y="0"/>
                </a:moveTo>
                <a:lnTo>
                  <a:pt x="5184790" y="0"/>
                </a:lnTo>
                <a:lnTo>
                  <a:pt x="5184790" y="5184790"/>
                </a:lnTo>
                <a:lnTo>
                  <a:pt x="0" y="51847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831343" y="7265946"/>
            <a:ext cx="6625313" cy="102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22"/>
              </a:lnSpc>
            </a:pPr>
            <a:r>
              <a:rPr lang="en-US" sz="6015">
                <a:solidFill>
                  <a:srgbClr val="000000"/>
                </a:solidFill>
                <a:latin typeface="Open Sans Bold"/>
              </a:rPr>
              <a:t>GitHub Projects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653208"/>
            <a:ext cx="16230600" cy="7935545"/>
          </a:xfrm>
          <a:custGeom>
            <a:avLst/>
            <a:gdLst/>
            <a:ahLst/>
            <a:cxnLst/>
            <a:rect r="r" b="b" t="t" l="l"/>
            <a:pathLst>
              <a:path h="7935545" w="16230600">
                <a:moveTo>
                  <a:pt x="0" y="0"/>
                </a:moveTo>
                <a:lnTo>
                  <a:pt x="16230600" y="0"/>
                </a:lnTo>
                <a:lnTo>
                  <a:pt x="16230600" y="7935544"/>
                </a:lnTo>
                <a:lnTo>
                  <a:pt x="0" y="79355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831343" y="457401"/>
            <a:ext cx="6625313" cy="102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22"/>
              </a:lnSpc>
            </a:pPr>
            <a:r>
              <a:rPr lang="en-US" sz="6015">
                <a:solidFill>
                  <a:srgbClr val="000000"/>
                </a:solidFill>
                <a:latin typeface="Open Sans Bold"/>
              </a:rPr>
              <a:t>GitHub Projects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72391" y="1661651"/>
            <a:ext cx="14543218" cy="7596649"/>
          </a:xfrm>
          <a:custGeom>
            <a:avLst/>
            <a:gdLst/>
            <a:ahLst/>
            <a:cxnLst/>
            <a:rect r="r" b="b" t="t" l="l"/>
            <a:pathLst>
              <a:path h="7596649" w="14543218">
                <a:moveTo>
                  <a:pt x="0" y="0"/>
                </a:moveTo>
                <a:lnTo>
                  <a:pt x="14543218" y="0"/>
                </a:lnTo>
                <a:lnTo>
                  <a:pt x="14543218" y="7596649"/>
                </a:lnTo>
                <a:lnTo>
                  <a:pt x="0" y="75966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831343" y="457401"/>
            <a:ext cx="6625313" cy="102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22"/>
              </a:lnSpc>
            </a:pPr>
            <a:r>
              <a:rPr lang="en-US" sz="6015">
                <a:solidFill>
                  <a:srgbClr val="000000"/>
                </a:solidFill>
                <a:latin typeface="Open Sans Bold"/>
              </a:rPr>
              <a:t>GitHub Projects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53122" y="2286701"/>
            <a:ext cx="4490035" cy="1874959"/>
          </a:xfrm>
          <a:custGeom>
            <a:avLst/>
            <a:gdLst/>
            <a:ahLst/>
            <a:cxnLst/>
            <a:rect r="r" b="b" t="t" l="l"/>
            <a:pathLst>
              <a:path h="1874959" w="4490035">
                <a:moveTo>
                  <a:pt x="0" y="0"/>
                </a:moveTo>
                <a:lnTo>
                  <a:pt x="4490034" y="0"/>
                </a:lnTo>
                <a:lnTo>
                  <a:pt x="4490034" y="1874959"/>
                </a:lnTo>
                <a:lnTo>
                  <a:pt x="0" y="18749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62910" y="3938103"/>
            <a:ext cx="5962179" cy="2410794"/>
          </a:xfrm>
          <a:custGeom>
            <a:avLst/>
            <a:gdLst/>
            <a:ahLst/>
            <a:cxnLst/>
            <a:rect r="r" b="b" t="t" l="l"/>
            <a:pathLst>
              <a:path h="2410794" w="5962179">
                <a:moveTo>
                  <a:pt x="0" y="0"/>
                </a:moveTo>
                <a:lnTo>
                  <a:pt x="5962180" y="0"/>
                </a:lnTo>
                <a:lnTo>
                  <a:pt x="5962180" y="2410794"/>
                </a:lnTo>
                <a:lnTo>
                  <a:pt x="0" y="24107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315699" y="5978039"/>
            <a:ext cx="4943601" cy="3280261"/>
          </a:xfrm>
          <a:custGeom>
            <a:avLst/>
            <a:gdLst/>
            <a:ahLst/>
            <a:cxnLst/>
            <a:rect r="r" b="b" t="t" l="l"/>
            <a:pathLst>
              <a:path h="3280261" w="4943601">
                <a:moveTo>
                  <a:pt x="0" y="0"/>
                </a:moveTo>
                <a:lnTo>
                  <a:pt x="4943601" y="0"/>
                </a:lnTo>
                <a:lnTo>
                  <a:pt x="4943601" y="3280261"/>
                </a:lnTo>
                <a:lnTo>
                  <a:pt x="0" y="32802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53122" y="770844"/>
            <a:ext cx="15906178" cy="505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8"/>
              </a:lnSpc>
            </a:pPr>
            <a:r>
              <a:rPr lang="en-US" sz="2984">
                <a:solidFill>
                  <a:srgbClr val="000000"/>
                </a:solidFill>
                <a:latin typeface="Open Sans Bold"/>
              </a:rPr>
              <a:t>A importância das atividades individuais para nivelamento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19280" y="6291747"/>
            <a:ext cx="3849439" cy="2076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78"/>
              </a:lnSpc>
              <a:spcBef>
                <a:spcPct val="0"/>
              </a:spcBef>
            </a:pPr>
            <a:r>
              <a:rPr lang="en-US" sz="2984" strike="noStrike" u="none">
                <a:solidFill>
                  <a:srgbClr val="000000"/>
                </a:solidFill>
                <a:latin typeface="Open Sans Bold"/>
              </a:rPr>
              <a:t>Colaboração remota</a:t>
            </a:r>
          </a:p>
          <a:p>
            <a:pPr algn="ctr" marL="0" indent="0" lvl="0">
              <a:lnSpc>
                <a:spcPts val="4178"/>
              </a:lnSpc>
              <a:spcBef>
                <a:spcPct val="0"/>
              </a:spcBef>
            </a:pPr>
            <a:r>
              <a:rPr lang="en-US" sz="2984" strike="noStrike" u="none">
                <a:solidFill>
                  <a:srgbClr val="000000"/>
                </a:solidFill>
                <a:latin typeface="Open Sans Bold"/>
              </a:rPr>
              <a:t>Feedback</a:t>
            </a:r>
          </a:p>
          <a:p>
            <a:pPr algn="ctr" marL="0" indent="0" lvl="0">
              <a:lnSpc>
                <a:spcPts val="4178"/>
              </a:lnSpc>
              <a:spcBef>
                <a:spcPct val="0"/>
              </a:spcBef>
            </a:pPr>
            <a:r>
              <a:rPr lang="en-US" sz="2984" strike="noStrike" u="none">
                <a:solidFill>
                  <a:srgbClr val="000000"/>
                </a:solidFill>
                <a:latin typeface="Open Sans Bold"/>
              </a:rPr>
              <a:t>Revisões</a:t>
            </a:r>
          </a:p>
          <a:p>
            <a:pPr algn="ctr" marL="0" indent="0" lvl="0">
              <a:lnSpc>
                <a:spcPts val="4178"/>
              </a:lnSpc>
              <a:spcBef>
                <a:spcPct val="0"/>
              </a:spcBef>
            </a:pPr>
            <a:r>
              <a:rPr lang="en-US" sz="2984" strike="noStrike" u="none">
                <a:solidFill>
                  <a:srgbClr val="000000"/>
                </a:solidFill>
                <a:latin typeface="Open Sans Bold"/>
              </a:rPr>
              <a:t>Issues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4132" y="4590285"/>
            <a:ext cx="5338779" cy="1552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8"/>
              </a:lnSpc>
            </a:pPr>
            <a:r>
              <a:rPr lang="en-US" sz="2984">
                <a:solidFill>
                  <a:srgbClr val="000000"/>
                </a:solidFill>
                <a:latin typeface="Open Sans Bold"/>
              </a:rPr>
              <a:t>Desenvolvimento simultâneo</a:t>
            </a:r>
          </a:p>
          <a:p>
            <a:pPr algn="ctr" marL="0" indent="0" lvl="0">
              <a:lnSpc>
                <a:spcPts val="4178"/>
              </a:lnSpc>
              <a:spcBef>
                <a:spcPct val="0"/>
              </a:spcBef>
            </a:pPr>
            <a:r>
              <a:rPr lang="en-US" sz="2984">
                <a:solidFill>
                  <a:srgbClr val="000000"/>
                </a:solidFill>
                <a:latin typeface="Open Sans Bold"/>
              </a:rPr>
              <a:t>Cópias do repositorio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125090" y="3394987"/>
            <a:ext cx="5808339" cy="2076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8"/>
              </a:lnSpc>
            </a:pPr>
            <a:r>
              <a:rPr lang="en-US" sz="2984">
                <a:solidFill>
                  <a:srgbClr val="000000"/>
                </a:solidFill>
                <a:latin typeface="Open Sans Bold"/>
              </a:rPr>
              <a:t>Organização do desenvolvimento</a:t>
            </a:r>
          </a:p>
          <a:p>
            <a:pPr algn="ctr">
              <a:lnSpc>
                <a:spcPts val="4178"/>
              </a:lnSpc>
            </a:pPr>
            <a:r>
              <a:rPr lang="en-US" sz="2984">
                <a:solidFill>
                  <a:srgbClr val="000000"/>
                </a:solidFill>
                <a:latin typeface="Open Sans Bold"/>
              </a:rPr>
              <a:t>Versões</a:t>
            </a:r>
          </a:p>
          <a:p>
            <a:pPr algn="ctr" marL="0" indent="0" lvl="0">
              <a:lnSpc>
                <a:spcPts val="4178"/>
              </a:lnSpc>
              <a:spcBef>
                <a:spcPct val="0"/>
              </a:spcBef>
            </a:pPr>
            <a:r>
              <a:rPr lang="en-US" sz="2984">
                <a:solidFill>
                  <a:srgbClr val="000000"/>
                </a:solidFill>
                <a:latin typeface="Open Sans Bold"/>
              </a:rPr>
              <a:t>Gerenciamento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14410" y="1628574"/>
            <a:ext cx="13259180" cy="8047816"/>
          </a:xfrm>
          <a:custGeom>
            <a:avLst/>
            <a:gdLst/>
            <a:ahLst/>
            <a:cxnLst/>
            <a:rect r="r" b="b" t="t" l="l"/>
            <a:pathLst>
              <a:path h="8047816" w="13259180">
                <a:moveTo>
                  <a:pt x="0" y="0"/>
                </a:moveTo>
                <a:lnTo>
                  <a:pt x="13259180" y="0"/>
                </a:lnTo>
                <a:lnTo>
                  <a:pt x="13259180" y="8047816"/>
                </a:lnTo>
                <a:lnTo>
                  <a:pt x="0" y="80478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83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831343" y="457401"/>
            <a:ext cx="6625313" cy="102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22"/>
              </a:lnSpc>
            </a:pPr>
            <a:r>
              <a:rPr lang="en-US" sz="6015">
                <a:solidFill>
                  <a:srgbClr val="000000"/>
                </a:solidFill>
                <a:latin typeface="Open Sans Bold"/>
              </a:rPr>
              <a:t>GitHub Projects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50275" y="2149775"/>
            <a:ext cx="5987449" cy="5987449"/>
          </a:xfrm>
          <a:custGeom>
            <a:avLst/>
            <a:gdLst/>
            <a:ahLst/>
            <a:cxnLst/>
            <a:rect r="r" b="b" t="t" l="l"/>
            <a:pathLst>
              <a:path h="5987449" w="5987449">
                <a:moveTo>
                  <a:pt x="0" y="0"/>
                </a:moveTo>
                <a:lnTo>
                  <a:pt x="5987450" y="0"/>
                </a:lnTo>
                <a:lnTo>
                  <a:pt x="5987450" y="5987450"/>
                </a:lnTo>
                <a:lnTo>
                  <a:pt x="0" y="59874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344067" y="8352155"/>
            <a:ext cx="5599867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503379"/>
                </a:solidFill>
                <a:latin typeface="Sifonn"/>
              </a:rPr>
              <a:t>Lições aprendidas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29290" y="2306636"/>
            <a:ext cx="6830010" cy="6951664"/>
          </a:xfrm>
          <a:custGeom>
            <a:avLst/>
            <a:gdLst/>
            <a:ahLst/>
            <a:cxnLst/>
            <a:rect r="r" b="b" t="t" l="l"/>
            <a:pathLst>
              <a:path h="6951664" w="6830010">
                <a:moveTo>
                  <a:pt x="0" y="0"/>
                </a:moveTo>
                <a:lnTo>
                  <a:pt x="6830010" y="0"/>
                </a:lnTo>
                <a:lnTo>
                  <a:pt x="6830010" y="6951664"/>
                </a:lnTo>
                <a:lnTo>
                  <a:pt x="0" y="69516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16802" y="1594774"/>
            <a:ext cx="8227198" cy="8118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32824" indent="-416412" lvl="1">
              <a:lnSpc>
                <a:spcPts val="7174"/>
              </a:lnSpc>
              <a:buFont typeface="Arial"/>
              <a:buChar char="•"/>
            </a:pPr>
            <a:r>
              <a:rPr lang="en-US" sz="3857">
                <a:solidFill>
                  <a:srgbClr val="503379"/>
                </a:solidFill>
                <a:latin typeface="Sifonn"/>
              </a:rPr>
              <a:t>Hard Skills</a:t>
            </a:r>
          </a:p>
          <a:p>
            <a:pPr algn="just" marL="1665648" indent="-555216" lvl="2">
              <a:lnSpc>
                <a:spcPts val="7174"/>
              </a:lnSpc>
              <a:buFont typeface="Arial"/>
              <a:buChar char="⚬"/>
            </a:pPr>
            <a:r>
              <a:rPr lang="en-US" sz="3857">
                <a:solidFill>
                  <a:srgbClr val="503379"/>
                </a:solidFill>
                <a:latin typeface="Sifonn"/>
              </a:rPr>
              <a:t>Git e GitHub</a:t>
            </a:r>
          </a:p>
          <a:p>
            <a:pPr algn="just" marL="1665648" indent="-555216" lvl="2">
              <a:lnSpc>
                <a:spcPts val="7174"/>
              </a:lnSpc>
              <a:buFont typeface="Arial"/>
              <a:buChar char="⚬"/>
            </a:pPr>
            <a:r>
              <a:rPr lang="en-US" sz="3857">
                <a:solidFill>
                  <a:srgbClr val="503379"/>
                </a:solidFill>
                <a:latin typeface="Sifonn"/>
              </a:rPr>
              <a:t>GitFlow</a:t>
            </a:r>
          </a:p>
          <a:p>
            <a:pPr algn="just" marL="1665648" indent="-555216" lvl="2">
              <a:lnSpc>
                <a:spcPts val="7174"/>
              </a:lnSpc>
              <a:buFont typeface="Arial"/>
              <a:buChar char="⚬"/>
            </a:pPr>
            <a:r>
              <a:rPr lang="en-US" sz="3857">
                <a:solidFill>
                  <a:srgbClr val="503379"/>
                </a:solidFill>
                <a:latin typeface="Sifonn"/>
              </a:rPr>
              <a:t>Padrão arquitetural novo</a:t>
            </a:r>
          </a:p>
          <a:p>
            <a:pPr algn="just" marL="1665648" indent="-555216" lvl="2">
              <a:lnSpc>
                <a:spcPts val="7174"/>
              </a:lnSpc>
              <a:buFont typeface="Arial"/>
              <a:buChar char="⚬"/>
            </a:pPr>
            <a:r>
              <a:rPr lang="en-US" sz="3857">
                <a:solidFill>
                  <a:srgbClr val="503379"/>
                </a:solidFill>
                <a:latin typeface="Sifonn"/>
              </a:rPr>
              <a:t>Linguagens novas</a:t>
            </a:r>
          </a:p>
          <a:p>
            <a:pPr algn="just" marL="1665648" indent="-555216" lvl="2">
              <a:lnSpc>
                <a:spcPts val="7174"/>
              </a:lnSpc>
              <a:buFont typeface="Arial"/>
              <a:buChar char="⚬"/>
            </a:pPr>
            <a:r>
              <a:rPr lang="en-US" sz="3857">
                <a:solidFill>
                  <a:srgbClr val="503379"/>
                </a:solidFill>
                <a:latin typeface="Sifonn"/>
              </a:rPr>
              <a:t>Versionamento semântico</a:t>
            </a:r>
          </a:p>
          <a:p>
            <a:pPr algn="just" marL="1665648" indent="-555216" lvl="2">
              <a:lnSpc>
                <a:spcPts val="7174"/>
              </a:lnSpc>
              <a:buFont typeface="Arial"/>
              <a:buChar char="⚬"/>
            </a:pPr>
            <a:r>
              <a:rPr lang="en-US" sz="3857">
                <a:solidFill>
                  <a:srgbClr val="503379"/>
                </a:solidFill>
                <a:latin typeface="Sifonn"/>
              </a:rPr>
              <a:t>Documentação do projeto</a:t>
            </a:r>
          </a:p>
          <a:p>
            <a:pPr algn="just" marL="832824" indent="-416412" lvl="1">
              <a:lnSpc>
                <a:spcPts val="7174"/>
              </a:lnSpc>
              <a:buFont typeface="Arial"/>
              <a:buChar char="•"/>
            </a:pPr>
            <a:r>
              <a:rPr lang="en-US" sz="3857">
                <a:solidFill>
                  <a:srgbClr val="503379"/>
                </a:solidFill>
                <a:latin typeface="Sifonn"/>
              </a:rPr>
              <a:t>Soft Skills</a:t>
            </a:r>
          </a:p>
          <a:p>
            <a:pPr algn="just" marL="1665648" indent="-555216" lvl="2">
              <a:lnSpc>
                <a:spcPts val="7174"/>
              </a:lnSpc>
              <a:buFont typeface="Arial"/>
              <a:buChar char="⚬"/>
            </a:pPr>
            <a:r>
              <a:rPr lang="en-US" sz="3857">
                <a:solidFill>
                  <a:srgbClr val="503379"/>
                </a:solidFill>
                <a:latin typeface="Sifonn"/>
              </a:rPr>
              <a:t>Como Trabalhar em equipe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44067" y="518477"/>
            <a:ext cx="5599867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503379"/>
                </a:solidFill>
                <a:latin typeface="Sifonn"/>
              </a:rPr>
              <a:t>Lições aprendidas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50275" y="2149775"/>
            <a:ext cx="5987449" cy="5987449"/>
          </a:xfrm>
          <a:custGeom>
            <a:avLst/>
            <a:gdLst/>
            <a:ahLst/>
            <a:cxnLst/>
            <a:rect r="r" b="b" t="t" l="l"/>
            <a:pathLst>
              <a:path h="5987449" w="5987449">
                <a:moveTo>
                  <a:pt x="0" y="0"/>
                </a:moveTo>
                <a:lnTo>
                  <a:pt x="5987450" y="0"/>
                </a:lnTo>
                <a:lnTo>
                  <a:pt x="5987450" y="5987450"/>
                </a:lnTo>
                <a:lnTo>
                  <a:pt x="0" y="59874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4118016" y="8555361"/>
            <a:ext cx="10051968" cy="1070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8000">
                <a:solidFill>
                  <a:srgbClr val="503379"/>
                </a:solidFill>
                <a:latin typeface="Sifonn"/>
              </a:rPr>
              <a:t>Pontos Positivos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078739" y="9353550"/>
            <a:ext cx="6091245" cy="640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4847">
                <a:solidFill>
                  <a:srgbClr val="503379"/>
                </a:solidFill>
                <a:latin typeface="Sifonn"/>
              </a:rPr>
              <a:t>da disciplina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17447" y="8726663"/>
            <a:ext cx="9782343" cy="719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5373">
                <a:solidFill>
                  <a:srgbClr val="503379"/>
                </a:solidFill>
                <a:latin typeface="Sifonn"/>
              </a:rPr>
              <a:t>Novas metodologias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797547" y="7374113"/>
            <a:ext cx="3818721" cy="2533862"/>
          </a:xfrm>
          <a:custGeom>
            <a:avLst/>
            <a:gdLst/>
            <a:ahLst/>
            <a:cxnLst/>
            <a:rect r="r" b="b" t="t" l="l"/>
            <a:pathLst>
              <a:path h="2533862" w="3818721">
                <a:moveTo>
                  <a:pt x="0" y="0"/>
                </a:moveTo>
                <a:lnTo>
                  <a:pt x="3818721" y="0"/>
                </a:lnTo>
                <a:lnTo>
                  <a:pt x="3818721" y="2533862"/>
                </a:lnTo>
                <a:lnTo>
                  <a:pt x="0" y="25338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486713"/>
            <a:ext cx="4122437" cy="2411838"/>
          </a:xfrm>
          <a:custGeom>
            <a:avLst/>
            <a:gdLst/>
            <a:ahLst/>
            <a:cxnLst/>
            <a:rect r="r" b="b" t="t" l="l"/>
            <a:pathLst>
              <a:path h="2411838" w="4122437">
                <a:moveTo>
                  <a:pt x="0" y="0"/>
                </a:moveTo>
                <a:lnTo>
                  <a:pt x="4122437" y="0"/>
                </a:lnTo>
                <a:lnTo>
                  <a:pt x="4122437" y="2411839"/>
                </a:lnTo>
                <a:lnTo>
                  <a:pt x="0" y="24118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4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03250" y="398608"/>
            <a:ext cx="5784750" cy="4088105"/>
          </a:xfrm>
          <a:custGeom>
            <a:avLst/>
            <a:gdLst/>
            <a:ahLst/>
            <a:cxnLst/>
            <a:rect r="r" b="b" t="t" l="l"/>
            <a:pathLst>
              <a:path h="4088105" w="5784750">
                <a:moveTo>
                  <a:pt x="0" y="0"/>
                </a:moveTo>
                <a:lnTo>
                  <a:pt x="5784750" y="0"/>
                </a:lnTo>
                <a:lnTo>
                  <a:pt x="5784750" y="4088105"/>
                </a:lnTo>
                <a:lnTo>
                  <a:pt x="0" y="40881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1999"/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17447" y="1837885"/>
            <a:ext cx="9782343" cy="1391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5373">
                <a:solidFill>
                  <a:srgbClr val="503379"/>
                </a:solidFill>
                <a:latin typeface="Sifonn"/>
              </a:rPr>
              <a:t>Ambiente de desenvolvimento em equipe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517447" y="4581963"/>
            <a:ext cx="9782343" cy="719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5373">
                <a:solidFill>
                  <a:srgbClr val="503379"/>
                </a:solidFill>
                <a:latin typeface="Sifonn"/>
              </a:rPr>
              <a:t>Novas habilidades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17447" y="6654219"/>
            <a:ext cx="9782343" cy="719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5373">
                <a:solidFill>
                  <a:srgbClr val="503379"/>
                </a:solidFill>
                <a:latin typeface="Sifonn"/>
              </a:rPr>
              <a:t>Práticas de mercado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50275" y="2149775"/>
            <a:ext cx="5987449" cy="5987449"/>
          </a:xfrm>
          <a:custGeom>
            <a:avLst/>
            <a:gdLst/>
            <a:ahLst/>
            <a:cxnLst/>
            <a:rect r="r" b="b" t="t" l="l"/>
            <a:pathLst>
              <a:path h="5987449" w="5987449">
                <a:moveTo>
                  <a:pt x="0" y="0"/>
                </a:moveTo>
                <a:lnTo>
                  <a:pt x="5987450" y="0"/>
                </a:lnTo>
                <a:lnTo>
                  <a:pt x="5987450" y="5987450"/>
                </a:lnTo>
                <a:lnTo>
                  <a:pt x="0" y="59874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4118016" y="8555361"/>
            <a:ext cx="10051968" cy="1070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8000">
                <a:solidFill>
                  <a:srgbClr val="503379"/>
                </a:solidFill>
                <a:latin typeface="Sifonn"/>
              </a:rPr>
              <a:t>Pontos Negativos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078739" y="9646908"/>
            <a:ext cx="6091245" cy="640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4847">
                <a:solidFill>
                  <a:srgbClr val="503379"/>
                </a:solidFill>
                <a:latin typeface="Sifonn"/>
              </a:rPr>
              <a:t>da disciplina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50275" y="2149775"/>
            <a:ext cx="5987449" cy="5987449"/>
          </a:xfrm>
          <a:custGeom>
            <a:avLst/>
            <a:gdLst/>
            <a:ahLst/>
            <a:cxnLst/>
            <a:rect r="r" b="b" t="t" l="l"/>
            <a:pathLst>
              <a:path h="5987449" w="5987449">
                <a:moveTo>
                  <a:pt x="0" y="0"/>
                </a:moveTo>
                <a:lnTo>
                  <a:pt x="5987450" y="0"/>
                </a:lnTo>
                <a:lnTo>
                  <a:pt x="5987450" y="5987450"/>
                </a:lnTo>
                <a:lnTo>
                  <a:pt x="0" y="5987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999"/>
            </a:blip>
            <a:stretch>
              <a:fillRect l="-4269" t="0" r="-4269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3393078" y="6313761"/>
            <a:ext cx="11501844" cy="2361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62"/>
              </a:lnSpc>
            </a:pPr>
            <a:r>
              <a:rPr lang="en-US" sz="9153">
                <a:solidFill>
                  <a:srgbClr val="503379"/>
                </a:solidFill>
                <a:latin typeface="Sifonn"/>
              </a:rPr>
              <a:t>Passou rápido demais!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50275" y="2161798"/>
            <a:ext cx="5987449" cy="5963403"/>
          </a:xfrm>
          <a:custGeom>
            <a:avLst/>
            <a:gdLst/>
            <a:ahLst/>
            <a:cxnLst/>
            <a:rect r="r" b="b" t="t" l="l"/>
            <a:pathLst>
              <a:path h="5963403" w="5987449">
                <a:moveTo>
                  <a:pt x="0" y="0"/>
                </a:moveTo>
                <a:lnTo>
                  <a:pt x="5987450" y="0"/>
                </a:lnTo>
                <a:lnTo>
                  <a:pt x="5987450" y="5963404"/>
                </a:lnTo>
                <a:lnTo>
                  <a:pt x="0" y="59634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4118016" y="8555361"/>
            <a:ext cx="10051968" cy="1070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8000">
                <a:solidFill>
                  <a:srgbClr val="503379"/>
                </a:solidFill>
                <a:latin typeface="Sifonn"/>
              </a:rPr>
              <a:t>Sugestões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77848" y="1754195"/>
            <a:ext cx="15132303" cy="6778610"/>
            <a:chOff x="0" y="0"/>
            <a:chExt cx="20176404" cy="903814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4369497" y="6813436"/>
              <a:ext cx="11437409" cy="19940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788"/>
                </a:lnSpc>
              </a:pPr>
              <a:r>
                <a:rPr lang="en-US" sz="10897">
                  <a:solidFill>
                    <a:srgbClr val="503379"/>
                  </a:solidFill>
                  <a:latin typeface="Sifonn"/>
                </a:rPr>
                <a:t>Adoteme</a:t>
              </a:r>
            </a:p>
          </p:txBody>
        </p:sp>
        <p:sp>
          <p:nvSpPr>
            <p:cNvPr name="Freeform 4" id="4"/>
            <p:cNvSpPr/>
            <p:nvPr/>
          </p:nvSpPr>
          <p:spPr>
            <a:xfrm flipH="false" flipV="false" rot="0">
              <a:off x="6445671" y="0"/>
              <a:ext cx="6580301" cy="6603886"/>
            </a:xfrm>
            <a:custGeom>
              <a:avLst/>
              <a:gdLst/>
              <a:ahLst/>
              <a:cxnLst/>
              <a:rect r="r" b="b" t="t" l="l"/>
              <a:pathLst>
                <a:path h="6603886" w="6580301">
                  <a:moveTo>
                    <a:pt x="0" y="0"/>
                  </a:moveTo>
                  <a:lnTo>
                    <a:pt x="6580301" y="0"/>
                  </a:lnTo>
                  <a:lnTo>
                    <a:pt x="6580301" y="6603886"/>
                  </a:lnTo>
                  <a:lnTo>
                    <a:pt x="0" y="66038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8548308"/>
              <a:ext cx="20176404" cy="489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35"/>
                </a:lnSpc>
              </a:pPr>
              <a:r>
                <a:rPr lang="en-US" sz="2299" spc="418">
                  <a:solidFill>
                    <a:srgbClr val="503379"/>
                  </a:solidFill>
                  <a:latin typeface="DM Sans Bold"/>
                </a:rPr>
                <a:t>GATINHOS QUEREM LARES, NÃO SÓ FACULDADES</a:t>
              </a:r>
            </a:p>
          </p:txBody>
        </p:sp>
      </p:grp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78561" y="1593969"/>
            <a:ext cx="8130878" cy="6453885"/>
          </a:xfrm>
          <a:custGeom>
            <a:avLst/>
            <a:gdLst/>
            <a:ahLst/>
            <a:cxnLst/>
            <a:rect r="r" b="b" t="t" l="l"/>
            <a:pathLst>
              <a:path h="6453885" w="8130878">
                <a:moveTo>
                  <a:pt x="0" y="0"/>
                </a:moveTo>
                <a:lnTo>
                  <a:pt x="8130878" y="0"/>
                </a:lnTo>
                <a:lnTo>
                  <a:pt x="8130878" y="6453885"/>
                </a:lnTo>
                <a:lnTo>
                  <a:pt x="0" y="64538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210068" y="8213089"/>
            <a:ext cx="3867864" cy="104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503379"/>
                </a:solidFill>
                <a:latin typeface="Sifonn"/>
              </a:rPr>
              <a:t>Motivação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3237501"/>
            <a:ext cx="11218578" cy="3811997"/>
          </a:xfrm>
          <a:custGeom>
            <a:avLst/>
            <a:gdLst/>
            <a:ahLst/>
            <a:cxnLst/>
            <a:rect r="r" b="b" t="t" l="l"/>
            <a:pathLst>
              <a:path h="3811997" w="11218578">
                <a:moveTo>
                  <a:pt x="0" y="0"/>
                </a:moveTo>
                <a:lnTo>
                  <a:pt x="11218578" y="0"/>
                </a:lnTo>
                <a:lnTo>
                  <a:pt x="11218578" y="3811998"/>
                </a:lnTo>
                <a:lnTo>
                  <a:pt x="0" y="3811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218578" y="3237501"/>
            <a:ext cx="11218578" cy="3811997"/>
          </a:xfrm>
          <a:custGeom>
            <a:avLst/>
            <a:gdLst/>
            <a:ahLst/>
            <a:cxnLst/>
            <a:rect r="r" b="b" t="t" l="l"/>
            <a:pathLst>
              <a:path h="3811997" w="11218578">
                <a:moveTo>
                  <a:pt x="0" y="0"/>
                </a:moveTo>
                <a:lnTo>
                  <a:pt x="11218577" y="0"/>
                </a:lnTo>
                <a:lnTo>
                  <a:pt x="11218577" y="3811998"/>
                </a:lnTo>
                <a:lnTo>
                  <a:pt x="0" y="3811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780106">
            <a:off x="9522323" y="5642486"/>
            <a:ext cx="3392510" cy="1026234"/>
          </a:xfrm>
          <a:custGeom>
            <a:avLst/>
            <a:gdLst/>
            <a:ahLst/>
            <a:cxnLst/>
            <a:rect r="r" b="b" t="t" l="l"/>
            <a:pathLst>
              <a:path h="1026234" w="3392510">
                <a:moveTo>
                  <a:pt x="0" y="0"/>
                </a:moveTo>
                <a:lnTo>
                  <a:pt x="3392509" y="0"/>
                </a:lnTo>
                <a:lnTo>
                  <a:pt x="3392509" y="1026234"/>
                </a:lnTo>
                <a:lnTo>
                  <a:pt x="0" y="10262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18725" y="789162"/>
            <a:ext cx="7650549" cy="1070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8000">
                <a:solidFill>
                  <a:srgbClr val="503379"/>
                </a:solidFill>
                <a:latin typeface="Sifonn"/>
              </a:rPr>
              <a:t>Network Graph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04039" y="7840074"/>
            <a:ext cx="3165236" cy="2513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6"/>
              </a:lnSpc>
            </a:pPr>
            <a:r>
              <a:rPr lang="en-US" sz="3309">
                <a:solidFill>
                  <a:srgbClr val="503379"/>
                </a:solidFill>
                <a:latin typeface="Sifonn"/>
              </a:rPr>
              <a:t>Primeira </a:t>
            </a:r>
          </a:p>
          <a:p>
            <a:pPr algn="ctr">
              <a:lnSpc>
                <a:spcPts val="3276"/>
              </a:lnSpc>
            </a:pPr>
            <a:r>
              <a:rPr lang="en-US" sz="3309">
                <a:solidFill>
                  <a:srgbClr val="503379"/>
                </a:solidFill>
                <a:latin typeface="Sifonn"/>
              </a:rPr>
              <a:t>pre-release</a:t>
            </a:r>
          </a:p>
          <a:p>
            <a:pPr algn="ctr">
              <a:lnSpc>
                <a:spcPts val="3276"/>
              </a:lnSpc>
            </a:pPr>
          </a:p>
          <a:p>
            <a:pPr algn="ctr">
              <a:lnSpc>
                <a:spcPts val="3276"/>
              </a:lnSpc>
            </a:pPr>
            <a:r>
              <a:rPr lang="en-US" sz="3309">
                <a:solidFill>
                  <a:srgbClr val="503379"/>
                </a:solidFill>
                <a:latin typeface="Sifonn"/>
              </a:rPr>
              <a:t>Requisitos Funcionais Iniciais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873539">
            <a:off x="11681097" y="3206503"/>
            <a:ext cx="2576355" cy="779347"/>
          </a:xfrm>
          <a:custGeom>
            <a:avLst/>
            <a:gdLst/>
            <a:ahLst/>
            <a:cxnLst/>
            <a:rect r="r" b="b" t="t" l="l"/>
            <a:pathLst>
              <a:path h="779347" w="2576355">
                <a:moveTo>
                  <a:pt x="0" y="0"/>
                </a:moveTo>
                <a:lnTo>
                  <a:pt x="2576355" y="0"/>
                </a:lnTo>
                <a:lnTo>
                  <a:pt x="2576355" y="779348"/>
                </a:lnTo>
                <a:lnTo>
                  <a:pt x="0" y="7793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445005" y="2650165"/>
            <a:ext cx="3165236" cy="444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6"/>
              </a:lnSpc>
            </a:pPr>
            <a:r>
              <a:rPr lang="en-US" sz="3309">
                <a:solidFill>
                  <a:srgbClr val="503379"/>
                </a:solidFill>
                <a:latin typeface="Sifonn"/>
              </a:rPr>
              <a:t>Hotfix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6845937">
            <a:off x="14956506" y="3518201"/>
            <a:ext cx="1153183" cy="348838"/>
          </a:xfrm>
          <a:custGeom>
            <a:avLst/>
            <a:gdLst/>
            <a:ahLst/>
            <a:cxnLst/>
            <a:rect r="r" b="b" t="t" l="l"/>
            <a:pathLst>
              <a:path h="348838" w="1153183">
                <a:moveTo>
                  <a:pt x="0" y="0"/>
                </a:moveTo>
                <a:lnTo>
                  <a:pt x="1153183" y="0"/>
                </a:lnTo>
                <a:lnTo>
                  <a:pt x="1153183" y="348838"/>
                </a:lnTo>
                <a:lnTo>
                  <a:pt x="0" y="3488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6845937">
            <a:off x="15418248" y="3375113"/>
            <a:ext cx="1415291" cy="428126"/>
          </a:xfrm>
          <a:custGeom>
            <a:avLst/>
            <a:gdLst/>
            <a:ahLst/>
            <a:cxnLst/>
            <a:rect r="r" b="b" t="t" l="l"/>
            <a:pathLst>
              <a:path h="428126" w="1415291">
                <a:moveTo>
                  <a:pt x="0" y="0"/>
                </a:moveTo>
                <a:lnTo>
                  <a:pt x="1415291" y="0"/>
                </a:lnTo>
                <a:lnTo>
                  <a:pt x="1415291" y="428125"/>
                </a:lnTo>
                <a:lnTo>
                  <a:pt x="0" y="4281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11220" y="2641152"/>
            <a:ext cx="3567932" cy="5004697"/>
          </a:xfrm>
          <a:custGeom>
            <a:avLst/>
            <a:gdLst/>
            <a:ahLst/>
            <a:cxnLst/>
            <a:rect r="r" b="b" t="t" l="l"/>
            <a:pathLst>
              <a:path h="5004697" w="3567932">
                <a:moveTo>
                  <a:pt x="0" y="0"/>
                </a:moveTo>
                <a:lnTo>
                  <a:pt x="3567932" y="0"/>
                </a:lnTo>
                <a:lnTo>
                  <a:pt x="3567932" y="5004696"/>
                </a:lnTo>
                <a:lnTo>
                  <a:pt x="0" y="50046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38421" y="2641152"/>
            <a:ext cx="4857684" cy="5004697"/>
          </a:xfrm>
          <a:custGeom>
            <a:avLst/>
            <a:gdLst/>
            <a:ahLst/>
            <a:cxnLst/>
            <a:rect r="r" b="b" t="t" l="l"/>
            <a:pathLst>
              <a:path h="5004697" w="4857684">
                <a:moveTo>
                  <a:pt x="0" y="0"/>
                </a:moveTo>
                <a:lnTo>
                  <a:pt x="4857684" y="0"/>
                </a:lnTo>
                <a:lnTo>
                  <a:pt x="4857684" y="5004696"/>
                </a:lnTo>
                <a:lnTo>
                  <a:pt x="0" y="50046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55374" y="2641152"/>
            <a:ext cx="2810971" cy="5004697"/>
          </a:xfrm>
          <a:custGeom>
            <a:avLst/>
            <a:gdLst/>
            <a:ahLst/>
            <a:cxnLst/>
            <a:rect r="r" b="b" t="t" l="l"/>
            <a:pathLst>
              <a:path h="5004697" w="2810971">
                <a:moveTo>
                  <a:pt x="0" y="0"/>
                </a:moveTo>
                <a:lnTo>
                  <a:pt x="2810972" y="0"/>
                </a:lnTo>
                <a:lnTo>
                  <a:pt x="2810972" y="5004696"/>
                </a:lnTo>
                <a:lnTo>
                  <a:pt x="0" y="50046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210068" y="904875"/>
            <a:ext cx="3867864" cy="104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503379"/>
                </a:solidFill>
                <a:latin typeface="Sifonn"/>
              </a:rPr>
              <a:t>Motivação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53958" y="2175220"/>
            <a:ext cx="2307782" cy="2077004"/>
          </a:xfrm>
          <a:custGeom>
            <a:avLst/>
            <a:gdLst/>
            <a:ahLst/>
            <a:cxnLst/>
            <a:rect r="r" b="b" t="t" l="l"/>
            <a:pathLst>
              <a:path h="2077004" w="2307782">
                <a:moveTo>
                  <a:pt x="0" y="0"/>
                </a:moveTo>
                <a:lnTo>
                  <a:pt x="2307782" y="0"/>
                </a:lnTo>
                <a:lnTo>
                  <a:pt x="2307782" y="2077004"/>
                </a:lnTo>
                <a:lnTo>
                  <a:pt x="0" y="20770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45059" y="4570102"/>
            <a:ext cx="10997882" cy="2134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6"/>
              </a:lnSpc>
            </a:pPr>
            <a:r>
              <a:rPr lang="en-US" sz="4300" spc="782">
                <a:solidFill>
                  <a:srgbClr val="503379"/>
                </a:solidFill>
                <a:latin typeface="Sifonn"/>
              </a:rPr>
              <a:t>E SE UM NOVO PROJETO INICIASSE, O QUE IRÍAMOS FAZER?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12849" y="0"/>
            <a:ext cx="18900849" cy="10600226"/>
          </a:xfrm>
          <a:custGeom>
            <a:avLst/>
            <a:gdLst/>
            <a:ahLst/>
            <a:cxnLst/>
            <a:rect r="r" b="b" t="t" l="l"/>
            <a:pathLst>
              <a:path h="10600226" w="18900849">
                <a:moveTo>
                  <a:pt x="0" y="0"/>
                </a:moveTo>
                <a:lnTo>
                  <a:pt x="18900849" y="0"/>
                </a:lnTo>
                <a:lnTo>
                  <a:pt x="18900849" y="10600226"/>
                </a:lnTo>
                <a:lnTo>
                  <a:pt x="0" y="106002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13159" y="1165493"/>
            <a:ext cx="13461683" cy="573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503379"/>
                </a:solidFill>
                <a:latin typeface="Sifonn"/>
              </a:rPr>
              <a:t>Como compreenderíamos os problemas e todos os seus requisitos?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914116" y="2054206"/>
            <a:ext cx="4151719" cy="772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3"/>
              </a:lnSpc>
              <a:spcBef>
                <a:spcPct val="0"/>
              </a:spcBef>
            </a:pPr>
            <a:r>
              <a:rPr lang="en-US" sz="4495">
                <a:solidFill>
                  <a:srgbClr val="503379"/>
                </a:solidFill>
                <a:latin typeface="Sifonn"/>
              </a:rPr>
              <a:t>Event Storming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60558" y="0"/>
            <a:ext cx="18996267" cy="10653740"/>
          </a:xfrm>
          <a:custGeom>
            <a:avLst/>
            <a:gdLst/>
            <a:ahLst/>
            <a:cxnLst/>
            <a:rect r="r" b="b" t="t" l="l"/>
            <a:pathLst>
              <a:path h="10653740" w="18996267">
                <a:moveTo>
                  <a:pt x="0" y="0"/>
                </a:moveTo>
                <a:lnTo>
                  <a:pt x="18996267" y="0"/>
                </a:lnTo>
                <a:lnTo>
                  <a:pt x="18996267" y="10653740"/>
                </a:lnTo>
                <a:lnTo>
                  <a:pt x="0" y="10653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16154" y="1976288"/>
            <a:ext cx="12430608" cy="6850960"/>
          </a:xfrm>
          <a:custGeom>
            <a:avLst/>
            <a:gdLst/>
            <a:ahLst/>
            <a:cxnLst/>
            <a:rect r="r" b="b" t="t" l="l"/>
            <a:pathLst>
              <a:path h="6850960" w="12430608">
                <a:moveTo>
                  <a:pt x="0" y="0"/>
                </a:moveTo>
                <a:lnTo>
                  <a:pt x="12430608" y="0"/>
                </a:lnTo>
                <a:lnTo>
                  <a:pt x="12430608" y="6850960"/>
                </a:lnTo>
                <a:lnTo>
                  <a:pt x="0" y="68509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9252" y="1759817"/>
            <a:ext cx="9376117" cy="7067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6"/>
              </a:lnSpc>
              <a:spcBef>
                <a:spcPct val="0"/>
              </a:spcBef>
            </a:pPr>
          </a:p>
          <a:p>
            <a:pPr marL="648709" indent="-324354" lvl="1">
              <a:lnSpc>
                <a:spcPts val="4206"/>
              </a:lnSpc>
              <a:spcBef>
                <a:spcPct val="0"/>
              </a:spcBef>
              <a:buFont typeface="Arial"/>
              <a:buChar char="•"/>
            </a:pPr>
            <a:r>
              <a:rPr lang="en-US" sz="3004">
                <a:solidFill>
                  <a:srgbClr val="503379"/>
                </a:solidFill>
                <a:latin typeface="Sifonn"/>
              </a:rPr>
              <a:t>Iniciaríamos uma sessão de Event Storming envolvendo membros da equipe e stakeholders relevantes.</a:t>
            </a:r>
          </a:p>
          <a:p>
            <a:pPr marL="648709" indent="-324354" lvl="1">
              <a:lnSpc>
                <a:spcPts val="4206"/>
              </a:lnSpc>
              <a:spcBef>
                <a:spcPct val="0"/>
              </a:spcBef>
              <a:buFont typeface="Arial"/>
              <a:buChar char="•"/>
            </a:pPr>
            <a:r>
              <a:rPr lang="en-US" sz="3004">
                <a:solidFill>
                  <a:srgbClr val="503379"/>
                </a:solidFill>
                <a:latin typeface="Sifonn"/>
              </a:rPr>
              <a:t>Utilizaríamos cartões coloridos para representar eventos, comandos, agregados, etc., criando um modelo visual do domínio do problema.</a:t>
            </a:r>
          </a:p>
          <a:p>
            <a:pPr marL="648709" indent="-324354" lvl="1">
              <a:lnSpc>
                <a:spcPts val="4206"/>
              </a:lnSpc>
              <a:spcBef>
                <a:spcPct val="0"/>
              </a:spcBef>
              <a:buFont typeface="Arial"/>
              <a:buChar char="•"/>
            </a:pPr>
            <a:r>
              <a:rPr lang="en-US" sz="3004">
                <a:solidFill>
                  <a:srgbClr val="503379"/>
                </a:solidFill>
                <a:latin typeface="Sifonn"/>
              </a:rPr>
              <a:t>Durante a sessão, identificaríamos eventos cruciais, validando e priorizando requisitos com base na complexidade, valor para o cliente e dependências.</a:t>
            </a:r>
          </a:p>
          <a:p>
            <a:pPr algn="ctr">
              <a:lnSpc>
                <a:spcPts val="4206"/>
              </a:lnSpc>
              <a:spcBef>
                <a:spcPct val="0"/>
              </a:spcBef>
            </a:pPr>
          </a:p>
          <a:p>
            <a:pPr algn="ctr">
              <a:lnSpc>
                <a:spcPts val="420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08267" y="0"/>
            <a:ext cx="18996267" cy="10653740"/>
          </a:xfrm>
          <a:custGeom>
            <a:avLst/>
            <a:gdLst/>
            <a:ahLst/>
            <a:cxnLst/>
            <a:rect r="r" b="b" t="t" l="l"/>
            <a:pathLst>
              <a:path h="10653740" w="18996267">
                <a:moveTo>
                  <a:pt x="0" y="0"/>
                </a:moveTo>
                <a:lnTo>
                  <a:pt x="18996267" y="0"/>
                </a:lnTo>
                <a:lnTo>
                  <a:pt x="18996267" y="10653740"/>
                </a:lnTo>
                <a:lnTo>
                  <a:pt x="0" y="10653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568957" y="2616512"/>
            <a:ext cx="1487655" cy="148765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5410" y="0"/>
                  </a:moveTo>
                  <a:lnTo>
                    <a:pt x="547390" y="0"/>
                  </a:lnTo>
                  <a:cubicBezTo>
                    <a:pt x="693972" y="0"/>
                    <a:pt x="812800" y="118828"/>
                    <a:pt x="812800" y="265410"/>
                  </a:cubicBezTo>
                  <a:lnTo>
                    <a:pt x="812800" y="547390"/>
                  </a:lnTo>
                  <a:cubicBezTo>
                    <a:pt x="812800" y="693972"/>
                    <a:pt x="693972" y="812800"/>
                    <a:pt x="547390" y="812800"/>
                  </a:cubicBezTo>
                  <a:lnTo>
                    <a:pt x="265410" y="812800"/>
                  </a:lnTo>
                  <a:cubicBezTo>
                    <a:pt x="118828" y="812800"/>
                    <a:pt x="0" y="693972"/>
                    <a:pt x="0" y="547390"/>
                  </a:cubicBezTo>
                  <a:lnTo>
                    <a:pt x="0" y="265410"/>
                  </a:lnTo>
                  <a:cubicBezTo>
                    <a:pt x="0" y="118828"/>
                    <a:pt x="118828" y="0"/>
                    <a:pt x="265410" y="0"/>
                  </a:cubicBezTo>
                  <a:close/>
                </a:path>
              </a:pathLst>
            </a:custGeom>
            <a:solidFill>
              <a:srgbClr val="50337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76200"/>
              <a:ext cx="8128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56"/>
                </a:lnSpc>
              </a:pPr>
              <a:r>
                <a:rPr lang="en-US" sz="4299">
                  <a:solidFill>
                    <a:srgbClr val="FFFFFF"/>
                  </a:solidFill>
                  <a:latin typeface="Sifonn"/>
                </a:rPr>
                <a:t>M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304738" y="2616512"/>
            <a:ext cx="9123846" cy="1487655"/>
            <a:chOff x="0" y="0"/>
            <a:chExt cx="4984933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84933" cy="812800"/>
            </a:xfrm>
            <a:custGeom>
              <a:avLst/>
              <a:gdLst/>
              <a:ahLst/>
              <a:cxnLst/>
              <a:rect r="r" b="b" t="t" l="l"/>
              <a:pathLst>
                <a:path h="812800" w="4984933">
                  <a:moveTo>
                    <a:pt x="43275" y="0"/>
                  </a:moveTo>
                  <a:lnTo>
                    <a:pt x="4941657" y="0"/>
                  </a:lnTo>
                  <a:cubicBezTo>
                    <a:pt x="4953134" y="0"/>
                    <a:pt x="4964142" y="4559"/>
                    <a:pt x="4972257" y="12675"/>
                  </a:cubicBezTo>
                  <a:cubicBezTo>
                    <a:pt x="4980373" y="20791"/>
                    <a:pt x="4984933" y="31798"/>
                    <a:pt x="4984933" y="43275"/>
                  </a:cubicBezTo>
                  <a:lnTo>
                    <a:pt x="4984933" y="769525"/>
                  </a:lnTo>
                  <a:cubicBezTo>
                    <a:pt x="4984933" y="793425"/>
                    <a:pt x="4965557" y="812800"/>
                    <a:pt x="4941657" y="812800"/>
                  </a:cubicBezTo>
                  <a:lnTo>
                    <a:pt x="43275" y="812800"/>
                  </a:lnTo>
                  <a:cubicBezTo>
                    <a:pt x="19375" y="812800"/>
                    <a:pt x="0" y="793425"/>
                    <a:pt x="0" y="769525"/>
                  </a:cubicBezTo>
                  <a:lnTo>
                    <a:pt x="0" y="43275"/>
                  </a:lnTo>
                  <a:cubicBezTo>
                    <a:pt x="0" y="19375"/>
                    <a:pt x="19375" y="0"/>
                    <a:pt x="43275" y="0"/>
                  </a:cubicBezTo>
                  <a:close/>
                </a:path>
              </a:pathLst>
            </a:custGeom>
            <a:solidFill>
              <a:srgbClr val="50337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47625"/>
              <a:ext cx="4984933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73"/>
                </a:lnSpc>
              </a:pPr>
              <a:r>
                <a:rPr lang="en-US" sz="2599">
                  <a:solidFill>
                    <a:srgbClr val="FFFFFF"/>
                  </a:solidFill>
                  <a:latin typeface="Sifonn"/>
                </a:rPr>
                <a:t>Must Have(Deve Ter): requisitos críticos que o produto deve ter para ser considerado funcional. 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568957" y="4428160"/>
            <a:ext cx="1487655" cy="148765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5410" y="0"/>
                  </a:moveTo>
                  <a:lnTo>
                    <a:pt x="547390" y="0"/>
                  </a:lnTo>
                  <a:cubicBezTo>
                    <a:pt x="693972" y="0"/>
                    <a:pt x="812800" y="118828"/>
                    <a:pt x="812800" y="265410"/>
                  </a:cubicBezTo>
                  <a:lnTo>
                    <a:pt x="812800" y="547390"/>
                  </a:lnTo>
                  <a:cubicBezTo>
                    <a:pt x="812800" y="693972"/>
                    <a:pt x="693972" y="812800"/>
                    <a:pt x="547390" y="812800"/>
                  </a:cubicBezTo>
                  <a:lnTo>
                    <a:pt x="265410" y="812800"/>
                  </a:lnTo>
                  <a:cubicBezTo>
                    <a:pt x="118828" y="812800"/>
                    <a:pt x="0" y="693972"/>
                    <a:pt x="0" y="547390"/>
                  </a:cubicBezTo>
                  <a:lnTo>
                    <a:pt x="0" y="265410"/>
                  </a:lnTo>
                  <a:cubicBezTo>
                    <a:pt x="0" y="118828"/>
                    <a:pt x="118828" y="0"/>
                    <a:pt x="265410" y="0"/>
                  </a:cubicBezTo>
                  <a:close/>
                </a:path>
              </a:pathLst>
            </a:custGeom>
            <a:solidFill>
              <a:srgbClr val="50337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76200"/>
              <a:ext cx="8128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56"/>
                </a:lnSpc>
              </a:pPr>
              <a:r>
                <a:rPr lang="en-US" sz="4299">
                  <a:solidFill>
                    <a:srgbClr val="FFFFFF"/>
                  </a:solidFill>
                  <a:latin typeface="Sifonn"/>
                </a:rPr>
                <a:t>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304738" y="4428160"/>
            <a:ext cx="9123846" cy="1487655"/>
            <a:chOff x="0" y="0"/>
            <a:chExt cx="4984933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984933" cy="812800"/>
            </a:xfrm>
            <a:custGeom>
              <a:avLst/>
              <a:gdLst/>
              <a:ahLst/>
              <a:cxnLst/>
              <a:rect r="r" b="b" t="t" l="l"/>
              <a:pathLst>
                <a:path h="812800" w="4984933">
                  <a:moveTo>
                    <a:pt x="43275" y="0"/>
                  </a:moveTo>
                  <a:lnTo>
                    <a:pt x="4941657" y="0"/>
                  </a:lnTo>
                  <a:cubicBezTo>
                    <a:pt x="4953134" y="0"/>
                    <a:pt x="4964142" y="4559"/>
                    <a:pt x="4972257" y="12675"/>
                  </a:cubicBezTo>
                  <a:cubicBezTo>
                    <a:pt x="4980373" y="20791"/>
                    <a:pt x="4984933" y="31798"/>
                    <a:pt x="4984933" y="43275"/>
                  </a:cubicBezTo>
                  <a:lnTo>
                    <a:pt x="4984933" y="769525"/>
                  </a:lnTo>
                  <a:cubicBezTo>
                    <a:pt x="4984933" y="793425"/>
                    <a:pt x="4965557" y="812800"/>
                    <a:pt x="4941657" y="812800"/>
                  </a:cubicBezTo>
                  <a:lnTo>
                    <a:pt x="43275" y="812800"/>
                  </a:lnTo>
                  <a:cubicBezTo>
                    <a:pt x="19375" y="812800"/>
                    <a:pt x="0" y="793425"/>
                    <a:pt x="0" y="769525"/>
                  </a:cubicBezTo>
                  <a:lnTo>
                    <a:pt x="0" y="43275"/>
                  </a:lnTo>
                  <a:cubicBezTo>
                    <a:pt x="0" y="19375"/>
                    <a:pt x="19375" y="0"/>
                    <a:pt x="43275" y="0"/>
                  </a:cubicBezTo>
                  <a:close/>
                </a:path>
              </a:pathLst>
            </a:custGeom>
            <a:solidFill>
              <a:srgbClr val="50337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47625"/>
              <a:ext cx="4984933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73"/>
                </a:lnSpc>
              </a:pPr>
              <a:r>
                <a:rPr lang="en-US" sz="2599">
                  <a:solidFill>
                    <a:srgbClr val="FFFFFF"/>
                  </a:solidFill>
                  <a:latin typeface="Sifonn"/>
                </a:rPr>
                <a:t>Should Have(Deveria Ter): requisitos importantes que devem ser incluídos se possível, mas o produto ainda pode funcionar sem eles.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568957" y="6239809"/>
            <a:ext cx="1487655" cy="148765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5410" y="0"/>
                  </a:moveTo>
                  <a:lnTo>
                    <a:pt x="547390" y="0"/>
                  </a:lnTo>
                  <a:cubicBezTo>
                    <a:pt x="693972" y="0"/>
                    <a:pt x="812800" y="118828"/>
                    <a:pt x="812800" y="265410"/>
                  </a:cubicBezTo>
                  <a:lnTo>
                    <a:pt x="812800" y="547390"/>
                  </a:lnTo>
                  <a:cubicBezTo>
                    <a:pt x="812800" y="693972"/>
                    <a:pt x="693972" y="812800"/>
                    <a:pt x="547390" y="812800"/>
                  </a:cubicBezTo>
                  <a:lnTo>
                    <a:pt x="265410" y="812800"/>
                  </a:lnTo>
                  <a:cubicBezTo>
                    <a:pt x="118828" y="812800"/>
                    <a:pt x="0" y="693972"/>
                    <a:pt x="0" y="547390"/>
                  </a:cubicBezTo>
                  <a:lnTo>
                    <a:pt x="0" y="265410"/>
                  </a:lnTo>
                  <a:cubicBezTo>
                    <a:pt x="0" y="118828"/>
                    <a:pt x="118828" y="0"/>
                    <a:pt x="265410" y="0"/>
                  </a:cubicBezTo>
                  <a:close/>
                </a:path>
              </a:pathLst>
            </a:custGeom>
            <a:solidFill>
              <a:srgbClr val="503379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76200"/>
              <a:ext cx="8128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56"/>
                </a:lnSpc>
              </a:pPr>
              <a:r>
                <a:rPr lang="en-US" sz="4299">
                  <a:solidFill>
                    <a:srgbClr val="FFFFFF"/>
                  </a:solidFill>
                  <a:latin typeface="Sifonn"/>
                </a:rPr>
                <a:t>C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304738" y="6239809"/>
            <a:ext cx="9123846" cy="1545636"/>
            <a:chOff x="0" y="0"/>
            <a:chExt cx="4984933" cy="84447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984933" cy="844479"/>
            </a:xfrm>
            <a:custGeom>
              <a:avLst/>
              <a:gdLst/>
              <a:ahLst/>
              <a:cxnLst/>
              <a:rect r="r" b="b" t="t" l="l"/>
              <a:pathLst>
                <a:path h="844479" w="4984933">
                  <a:moveTo>
                    <a:pt x="43275" y="0"/>
                  </a:moveTo>
                  <a:lnTo>
                    <a:pt x="4941657" y="0"/>
                  </a:lnTo>
                  <a:cubicBezTo>
                    <a:pt x="4953134" y="0"/>
                    <a:pt x="4964142" y="4559"/>
                    <a:pt x="4972257" y="12675"/>
                  </a:cubicBezTo>
                  <a:cubicBezTo>
                    <a:pt x="4980373" y="20791"/>
                    <a:pt x="4984933" y="31798"/>
                    <a:pt x="4984933" y="43275"/>
                  </a:cubicBezTo>
                  <a:lnTo>
                    <a:pt x="4984933" y="801203"/>
                  </a:lnTo>
                  <a:cubicBezTo>
                    <a:pt x="4984933" y="812681"/>
                    <a:pt x="4980373" y="823688"/>
                    <a:pt x="4972257" y="831804"/>
                  </a:cubicBezTo>
                  <a:cubicBezTo>
                    <a:pt x="4964142" y="839919"/>
                    <a:pt x="4953134" y="844479"/>
                    <a:pt x="4941657" y="844479"/>
                  </a:cubicBezTo>
                  <a:lnTo>
                    <a:pt x="43275" y="844479"/>
                  </a:lnTo>
                  <a:cubicBezTo>
                    <a:pt x="19375" y="844479"/>
                    <a:pt x="0" y="825104"/>
                    <a:pt x="0" y="801203"/>
                  </a:cubicBezTo>
                  <a:lnTo>
                    <a:pt x="0" y="43275"/>
                  </a:lnTo>
                  <a:cubicBezTo>
                    <a:pt x="0" y="19375"/>
                    <a:pt x="19375" y="0"/>
                    <a:pt x="43275" y="0"/>
                  </a:cubicBezTo>
                  <a:close/>
                </a:path>
              </a:pathLst>
            </a:custGeom>
            <a:solidFill>
              <a:srgbClr val="503379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47625"/>
              <a:ext cx="4984933" cy="7968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73"/>
                </a:lnSpc>
              </a:pPr>
              <a:r>
                <a:rPr lang="en-US" sz="2599">
                  <a:solidFill>
                    <a:srgbClr val="FFFFFF"/>
                  </a:solidFill>
                  <a:latin typeface="Sifonn"/>
                </a:rPr>
                <a:t>Could Have(Poderia Ter): requisitos desejáveis que podem melhorar a experiência do usuário ou a performance do produto, mas não são essenciais para a funcionalidade do produto. 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568957" y="8034414"/>
            <a:ext cx="1487655" cy="1487655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5410" y="0"/>
                  </a:moveTo>
                  <a:lnTo>
                    <a:pt x="547390" y="0"/>
                  </a:lnTo>
                  <a:cubicBezTo>
                    <a:pt x="693972" y="0"/>
                    <a:pt x="812800" y="118828"/>
                    <a:pt x="812800" y="265410"/>
                  </a:cubicBezTo>
                  <a:lnTo>
                    <a:pt x="812800" y="547390"/>
                  </a:lnTo>
                  <a:cubicBezTo>
                    <a:pt x="812800" y="693972"/>
                    <a:pt x="693972" y="812800"/>
                    <a:pt x="547390" y="812800"/>
                  </a:cubicBezTo>
                  <a:lnTo>
                    <a:pt x="265410" y="812800"/>
                  </a:lnTo>
                  <a:cubicBezTo>
                    <a:pt x="118828" y="812800"/>
                    <a:pt x="0" y="693972"/>
                    <a:pt x="0" y="547390"/>
                  </a:cubicBezTo>
                  <a:lnTo>
                    <a:pt x="0" y="265410"/>
                  </a:lnTo>
                  <a:cubicBezTo>
                    <a:pt x="0" y="118828"/>
                    <a:pt x="118828" y="0"/>
                    <a:pt x="265410" y="0"/>
                  </a:cubicBezTo>
                  <a:close/>
                </a:path>
              </a:pathLst>
            </a:custGeom>
            <a:solidFill>
              <a:srgbClr val="503379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76200"/>
              <a:ext cx="8128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56"/>
                </a:lnSpc>
              </a:pPr>
              <a:r>
                <a:rPr lang="en-US" sz="4299">
                  <a:solidFill>
                    <a:srgbClr val="FFFFFF"/>
                  </a:solidFill>
                  <a:latin typeface="Sifonn"/>
                </a:rPr>
                <a:t>W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4304738" y="8034414"/>
            <a:ext cx="9123846" cy="1487655"/>
            <a:chOff x="0" y="0"/>
            <a:chExt cx="4984933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984933" cy="812800"/>
            </a:xfrm>
            <a:custGeom>
              <a:avLst/>
              <a:gdLst/>
              <a:ahLst/>
              <a:cxnLst/>
              <a:rect r="r" b="b" t="t" l="l"/>
              <a:pathLst>
                <a:path h="812800" w="4984933">
                  <a:moveTo>
                    <a:pt x="43275" y="0"/>
                  </a:moveTo>
                  <a:lnTo>
                    <a:pt x="4941657" y="0"/>
                  </a:lnTo>
                  <a:cubicBezTo>
                    <a:pt x="4953134" y="0"/>
                    <a:pt x="4964142" y="4559"/>
                    <a:pt x="4972257" y="12675"/>
                  </a:cubicBezTo>
                  <a:cubicBezTo>
                    <a:pt x="4980373" y="20791"/>
                    <a:pt x="4984933" y="31798"/>
                    <a:pt x="4984933" y="43275"/>
                  </a:cubicBezTo>
                  <a:lnTo>
                    <a:pt x="4984933" y="769525"/>
                  </a:lnTo>
                  <a:cubicBezTo>
                    <a:pt x="4984933" y="793425"/>
                    <a:pt x="4965557" y="812800"/>
                    <a:pt x="4941657" y="812800"/>
                  </a:cubicBezTo>
                  <a:lnTo>
                    <a:pt x="43275" y="812800"/>
                  </a:lnTo>
                  <a:cubicBezTo>
                    <a:pt x="19375" y="812800"/>
                    <a:pt x="0" y="793425"/>
                    <a:pt x="0" y="769525"/>
                  </a:cubicBezTo>
                  <a:lnTo>
                    <a:pt x="0" y="43275"/>
                  </a:lnTo>
                  <a:cubicBezTo>
                    <a:pt x="0" y="19375"/>
                    <a:pt x="19375" y="0"/>
                    <a:pt x="43275" y="0"/>
                  </a:cubicBezTo>
                  <a:close/>
                </a:path>
              </a:pathLst>
            </a:custGeom>
            <a:solidFill>
              <a:srgbClr val="503379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47625"/>
              <a:ext cx="4984933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73"/>
                </a:lnSpc>
              </a:pPr>
              <a:r>
                <a:rPr lang="en-US" sz="2599">
                  <a:solidFill>
                    <a:srgbClr val="FFFFFF"/>
                  </a:solidFill>
                  <a:latin typeface="Sifonn"/>
                </a:rPr>
                <a:t>Won't Have(Não Terá): requisitos que foram considerados, mas não serão implementados nesta versão do produto.</a:t>
              </a: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3676343" y="2708047"/>
            <a:ext cx="1304585" cy="1304585"/>
          </a:xfrm>
          <a:custGeom>
            <a:avLst/>
            <a:gdLst/>
            <a:ahLst/>
            <a:cxnLst/>
            <a:rect r="r" b="b" t="t" l="l"/>
            <a:pathLst>
              <a:path h="1304585" w="1304585">
                <a:moveTo>
                  <a:pt x="0" y="0"/>
                </a:moveTo>
                <a:lnTo>
                  <a:pt x="1304584" y="0"/>
                </a:lnTo>
                <a:lnTo>
                  <a:pt x="1304584" y="1304585"/>
                </a:lnTo>
                <a:lnTo>
                  <a:pt x="0" y="13045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dash"/>
            <a:miter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13676343" y="4428160"/>
            <a:ext cx="1304585" cy="1304585"/>
          </a:xfrm>
          <a:custGeom>
            <a:avLst/>
            <a:gdLst/>
            <a:ahLst/>
            <a:cxnLst/>
            <a:rect r="r" b="b" t="t" l="l"/>
            <a:pathLst>
              <a:path h="1304585" w="1304585">
                <a:moveTo>
                  <a:pt x="0" y="0"/>
                </a:moveTo>
                <a:lnTo>
                  <a:pt x="1304584" y="0"/>
                </a:lnTo>
                <a:lnTo>
                  <a:pt x="1304584" y="1304585"/>
                </a:lnTo>
                <a:lnTo>
                  <a:pt x="0" y="13045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3680059" y="6331344"/>
            <a:ext cx="1300868" cy="1304585"/>
          </a:xfrm>
          <a:custGeom>
            <a:avLst/>
            <a:gdLst/>
            <a:ahLst/>
            <a:cxnLst/>
            <a:rect r="r" b="b" t="t" l="l"/>
            <a:pathLst>
              <a:path h="1304585" w="1300868">
                <a:moveTo>
                  <a:pt x="0" y="0"/>
                </a:moveTo>
                <a:lnTo>
                  <a:pt x="1300868" y="0"/>
                </a:lnTo>
                <a:lnTo>
                  <a:pt x="1300868" y="1304585"/>
                </a:lnTo>
                <a:lnTo>
                  <a:pt x="0" y="13045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3680059" y="8034414"/>
            <a:ext cx="1330717" cy="1330717"/>
          </a:xfrm>
          <a:custGeom>
            <a:avLst/>
            <a:gdLst/>
            <a:ahLst/>
            <a:cxnLst/>
            <a:rect r="r" b="b" t="t" l="l"/>
            <a:pathLst>
              <a:path h="1330717" w="1330717">
                <a:moveTo>
                  <a:pt x="0" y="0"/>
                </a:moveTo>
                <a:lnTo>
                  <a:pt x="1330717" y="0"/>
                </a:lnTo>
                <a:lnTo>
                  <a:pt x="1330717" y="1330717"/>
                </a:lnTo>
                <a:lnTo>
                  <a:pt x="0" y="13307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4734042" y="458470"/>
            <a:ext cx="8111649" cy="1073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503379"/>
                </a:solidFill>
                <a:latin typeface="Sifonn"/>
              </a:rPr>
              <a:t>Como definiríamos os requisitos prioritários</a:t>
            </a:r>
          </a:p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503379"/>
                </a:solidFill>
                <a:latin typeface="Sifonn"/>
              </a:rPr>
              <a:t> do produto que precisa ser desenvolvido?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320779" y="1679886"/>
            <a:ext cx="4451668" cy="688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503379"/>
                </a:solidFill>
                <a:latin typeface="Sifonn"/>
              </a:rPr>
              <a:t>Técnica MoSCoW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2900" r="0" b="2900"/>
          <a:stretch>
            <a:fillRect/>
          </a:stretch>
        </p:blipFill>
        <p:spPr>
          <a:xfrm flipH="false" flipV="false" rot="0">
            <a:off x="6377501" y="3532450"/>
            <a:ext cx="5532998" cy="5212056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true" flipV="false" rot="0">
            <a:off x="361325" y="2375215"/>
            <a:ext cx="5333003" cy="4446391"/>
          </a:xfrm>
          <a:custGeom>
            <a:avLst/>
            <a:gdLst/>
            <a:ahLst/>
            <a:cxnLst/>
            <a:rect r="r" b="b" t="t" l="l"/>
            <a:pathLst>
              <a:path h="4446391" w="5333003">
                <a:moveTo>
                  <a:pt x="5333003" y="0"/>
                </a:moveTo>
                <a:lnTo>
                  <a:pt x="0" y="0"/>
                </a:lnTo>
                <a:lnTo>
                  <a:pt x="0" y="4446392"/>
                </a:lnTo>
                <a:lnTo>
                  <a:pt x="5333003" y="4446392"/>
                </a:lnTo>
                <a:lnTo>
                  <a:pt x="533300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lgDash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2716696" y="843977"/>
            <a:ext cx="12854609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503379"/>
                </a:solidFill>
                <a:latin typeface="Sifonn"/>
              </a:rPr>
              <a:t>Será que os requisitos foram definidos corretamente?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92917" y="3682017"/>
            <a:ext cx="3669820" cy="1180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0"/>
              </a:lnSpc>
              <a:spcBef>
                <a:spcPct val="0"/>
              </a:spcBef>
            </a:pPr>
            <a:r>
              <a:rPr lang="en-US" sz="2278">
                <a:solidFill>
                  <a:srgbClr val="503379"/>
                </a:solidFill>
                <a:latin typeface="DM Sans"/>
              </a:rPr>
              <a:t>Estamos atendendo às necessidades reais das partes interessadas?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115920" y="2375215"/>
            <a:ext cx="4287928" cy="3575060"/>
          </a:xfrm>
          <a:custGeom>
            <a:avLst/>
            <a:gdLst/>
            <a:ahLst/>
            <a:cxnLst/>
            <a:rect r="r" b="b" t="t" l="l"/>
            <a:pathLst>
              <a:path h="3575060" w="4287928">
                <a:moveTo>
                  <a:pt x="0" y="0"/>
                </a:moveTo>
                <a:lnTo>
                  <a:pt x="4287928" y="0"/>
                </a:lnTo>
                <a:lnTo>
                  <a:pt x="4287928" y="3575060"/>
                </a:lnTo>
                <a:lnTo>
                  <a:pt x="0" y="35750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424974" y="3682017"/>
            <a:ext cx="3669820" cy="780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0"/>
              </a:lnSpc>
              <a:spcBef>
                <a:spcPct val="0"/>
              </a:spcBef>
            </a:pPr>
            <a:r>
              <a:rPr lang="en-US" sz="2278">
                <a:solidFill>
                  <a:srgbClr val="503379"/>
                </a:solidFill>
                <a:latin typeface="DM Sans"/>
              </a:rPr>
              <a:t>Existe consistência entre os requisitos?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89705" y="1450885"/>
            <a:ext cx="15708590" cy="7101378"/>
          </a:xfrm>
          <a:custGeom>
            <a:avLst/>
            <a:gdLst/>
            <a:ahLst/>
            <a:cxnLst/>
            <a:rect r="r" b="b" t="t" l="l"/>
            <a:pathLst>
              <a:path h="7101378" w="15708590">
                <a:moveTo>
                  <a:pt x="0" y="0"/>
                </a:moveTo>
                <a:lnTo>
                  <a:pt x="15708590" y="0"/>
                </a:lnTo>
                <a:lnTo>
                  <a:pt x="15708590" y="7101378"/>
                </a:lnTo>
                <a:lnTo>
                  <a:pt x="0" y="71013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481281" y="3112109"/>
            <a:ext cx="5976520" cy="3681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959" indent="-323979" lvl="1">
              <a:lnSpc>
                <a:spcPts val="7502"/>
              </a:lnSpc>
              <a:buFont typeface="Arial"/>
              <a:buChar char="•"/>
            </a:pPr>
            <a:r>
              <a:rPr lang="en-US" sz="3001">
                <a:solidFill>
                  <a:srgbClr val="503379"/>
                </a:solidFill>
                <a:latin typeface="DM Sans"/>
              </a:rPr>
              <a:t>Revisão por pares</a:t>
            </a:r>
          </a:p>
          <a:p>
            <a:pPr marL="647959" indent="-323979" lvl="1">
              <a:lnSpc>
                <a:spcPts val="7502"/>
              </a:lnSpc>
              <a:buFont typeface="Arial"/>
              <a:buChar char="•"/>
            </a:pPr>
            <a:r>
              <a:rPr lang="en-US" sz="3001">
                <a:solidFill>
                  <a:srgbClr val="503379"/>
                </a:solidFill>
                <a:latin typeface="DM Sans"/>
              </a:rPr>
              <a:t>Prototipagem</a:t>
            </a:r>
          </a:p>
          <a:p>
            <a:pPr marL="647959" indent="-323979" lvl="1">
              <a:lnSpc>
                <a:spcPts val="7502"/>
              </a:lnSpc>
              <a:buFont typeface="Arial"/>
              <a:buChar char="•"/>
            </a:pPr>
            <a:r>
              <a:rPr lang="en-US" sz="3001">
                <a:solidFill>
                  <a:srgbClr val="503379"/>
                </a:solidFill>
                <a:latin typeface="DM Sans"/>
              </a:rPr>
              <a:t>Casos de teste</a:t>
            </a:r>
          </a:p>
          <a:p>
            <a:pPr marL="647959" indent="-323979" lvl="1">
              <a:lnSpc>
                <a:spcPts val="7502"/>
              </a:lnSpc>
              <a:buFont typeface="Arial"/>
              <a:buChar char="•"/>
            </a:pPr>
            <a:r>
              <a:rPr lang="en-US" sz="3001">
                <a:solidFill>
                  <a:srgbClr val="503379"/>
                </a:solidFill>
                <a:latin typeface="DM Sans"/>
              </a:rPr>
              <a:t>Validação com stakeholders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68180" y="1177804"/>
            <a:ext cx="14751640" cy="684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23"/>
              </a:lnSpc>
              <a:spcBef>
                <a:spcPct val="0"/>
              </a:spcBef>
            </a:pPr>
            <a:r>
              <a:rPr lang="en-US" sz="4016">
                <a:solidFill>
                  <a:srgbClr val="503379"/>
                </a:solidFill>
                <a:latin typeface="Sifonn"/>
              </a:rPr>
              <a:t>Como realizar a validação?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5920" y="1636873"/>
            <a:ext cx="3865206" cy="3391718"/>
          </a:xfrm>
          <a:custGeom>
            <a:avLst/>
            <a:gdLst/>
            <a:ahLst/>
            <a:cxnLst/>
            <a:rect r="r" b="b" t="t" l="l"/>
            <a:pathLst>
              <a:path h="3391718" w="3865206">
                <a:moveTo>
                  <a:pt x="0" y="0"/>
                </a:moveTo>
                <a:lnTo>
                  <a:pt x="3865206" y="0"/>
                </a:lnTo>
                <a:lnTo>
                  <a:pt x="3865206" y="3391719"/>
                </a:lnTo>
                <a:lnTo>
                  <a:pt x="0" y="3391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96871" y="2178050"/>
            <a:ext cx="1583305" cy="1574669"/>
          </a:xfrm>
          <a:custGeom>
            <a:avLst/>
            <a:gdLst/>
            <a:ahLst/>
            <a:cxnLst/>
            <a:rect r="r" b="b" t="t" l="l"/>
            <a:pathLst>
              <a:path h="1574669" w="1583305">
                <a:moveTo>
                  <a:pt x="0" y="0"/>
                </a:moveTo>
                <a:lnTo>
                  <a:pt x="1583305" y="0"/>
                </a:lnTo>
                <a:lnTo>
                  <a:pt x="1583305" y="1574669"/>
                </a:lnTo>
                <a:lnTo>
                  <a:pt x="0" y="1574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2815519" y="2178050"/>
            <a:ext cx="3865206" cy="3391718"/>
          </a:xfrm>
          <a:custGeom>
            <a:avLst/>
            <a:gdLst/>
            <a:ahLst/>
            <a:cxnLst/>
            <a:rect r="r" b="b" t="t" l="l"/>
            <a:pathLst>
              <a:path h="3391718" w="3865206">
                <a:moveTo>
                  <a:pt x="3865206" y="0"/>
                </a:moveTo>
                <a:lnTo>
                  <a:pt x="0" y="0"/>
                </a:lnTo>
                <a:lnTo>
                  <a:pt x="0" y="3391718"/>
                </a:lnTo>
                <a:lnTo>
                  <a:pt x="3865206" y="3391718"/>
                </a:lnTo>
                <a:lnTo>
                  <a:pt x="38652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643686" y="2797306"/>
            <a:ext cx="2478696" cy="1306949"/>
          </a:xfrm>
          <a:custGeom>
            <a:avLst/>
            <a:gdLst/>
            <a:ahLst/>
            <a:cxnLst/>
            <a:rect r="r" b="b" t="t" l="l"/>
            <a:pathLst>
              <a:path h="1306949" w="2478696">
                <a:moveTo>
                  <a:pt x="0" y="0"/>
                </a:moveTo>
                <a:lnTo>
                  <a:pt x="2478696" y="0"/>
                </a:lnTo>
                <a:lnTo>
                  <a:pt x="2478696" y="1306949"/>
                </a:lnTo>
                <a:lnTo>
                  <a:pt x="0" y="13069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54178">
            <a:off x="1824120" y="5787202"/>
            <a:ext cx="2727769" cy="2393617"/>
          </a:xfrm>
          <a:custGeom>
            <a:avLst/>
            <a:gdLst/>
            <a:ahLst/>
            <a:cxnLst/>
            <a:rect r="r" b="b" t="t" l="l"/>
            <a:pathLst>
              <a:path h="2393617" w="2727769">
                <a:moveTo>
                  <a:pt x="0" y="0"/>
                </a:moveTo>
                <a:lnTo>
                  <a:pt x="2727769" y="0"/>
                </a:lnTo>
                <a:lnTo>
                  <a:pt x="2727769" y="2393617"/>
                </a:lnTo>
                <a:lnTo>
                  <a:pt x="0" y="2393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425491">
            <a:off x="13815638" y="5997475"/>
            <a:ext cx="2727769" cy="2393617"/>
          </a:xfrm>
          <a:custGeom>
            <a:avLst/>
            <a:gdLst/>
            <a:ahLst/>
            <a:cxnLst/>
            <a:rect r="r" b="b" t="t" l="l"/>
            <a:pathLst>
              <a:path h="2393617" w="2727769">
                <a:moveTo>
                  <a:pt x="2727769" y="0"/>
                </a:moveTo>
                <a:lnTo>
                  <a:pt x="0" y="0"/>
                </a:lnTo>
                <a:lnTo>
                  <a:pt x="0" y="2393617"/>
                </a:lnTo>
                <a:lnTo>
                  <a:pt x="2727769" y="2393617"/>
                </a:lnTo>
                <a:lnTo>
                  <a:pt x="272776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16578">
            <a:off x="2148783" y="6197821"/>
            <a:ext cx="1766250" cy="992312"/>
          </a:xfrm>
          <a:custGeom>
            <a:avLst/>
            <a:gdLst/>
            <a:ahLst/>
            <a:cxnLst/>
            <a:rect r="r" b="b" t="t" l="l"/>
            <a:pathLst>
              <a:path h="992312" w="1766250">
                <a:moveTo>
                  <a:pt x="0" y="0"/>
                </a:moveTo>
                <a:lnTo>
                  <a:pt x="1766251" y="0"/>
                </a:lnTo>
                <a:lnTo>
                  <a:pt x="1766251" y="992312"/>
                </a:lnTo>
                <a:lnTo>
                  <a:pt x="0" y="9923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82053">
            <a:off x="14791105" y="6335101"/>
            <a:ext cx="1132515" cy="1095451"/>
          </a:xfrm>
          <a:custGeom>
            <a:avLst/>
            <a:gdLst/>
            <a:ahLst/>
            <a:cxnLst/>
            <a:rect r="r" b="b" t="t" l="l"/>
            <a:pathLst>
              <a:path h="1095451" w="1132515">
                <a:moveTo>
                  <a:pt x="0" y="0"/>
                </a:moveTo>
                <a:lnTo>
                  <a:pt x="1132515" y="0"/>
                </a:lnTo>
                <a:lnTo>
                  <a:pt x="1132515" y="1095451"/>
                </a:lnTo>
                <a:lnTo>
                  <a:pt x="0" y="10954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716696" y="942975"/>
            <a:ext cx="12854609" cy="1235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503379"/>
                </a:solidFill>
                <a:latin typeface="Sifonn"/>
              </a:rPr>
              <a:t>Como definiríamos as tecnologias adotadas?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22375" y="2816773"/>
            <a:ext cx="6806022" cy="5283948"/>
          </a:xfrm>
          <a:custGeom>
            <a:avLst/>
            <a:gdLst/>
            <a:ahLst/>
            <a:cxnLst/>
            <a:rect r="r" b="b" t="t" l="l"/>
            <a:pathLst>
              <a:path h="5283948" w="6806022">
                <a:moveTo>
                  <a:pt x="0" y="0"/>
                </a:moveTo>
                <a:lnTo>
                  <a:pt x="6806022" y="0"/>
                </a:lnTo>
                <a:lnTo>
                  <a:pt x="6806022" y="5283948"/>
                </a:lnTo>
                <a:lnTo>
                  <a:pt x="0" y="528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83140" y="2467996"/>
            <a:ext cx="5217506" cy="5600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959" indent="-323980" lvl="1">
              <a:lnSpc>
                <a:spcPts val="7503"/>
              </a:lnSpc>
              <a:buFont typeface="Arial"/>
              <a:buChar char="•"/>
            </a:pPr>
            <a:r>
              <a:rPr lang="en-US" sz="3001">
                <a:solidFill>
                  <a:srgbClr val="503379"/>
                </a:solidFill>
                <a:latin typeface="DM Sans"/>
              </a:rPr>
              <a:t>Avaliação de Requisitos</a:t>
            </a:r>
          </a:p>
          <a:p>
            <a:pPr marL="647959" indent="-323980" lvl="1">
              <a:lnSpc>
                <a:spcPts val="7503"/>
              </a:lnSpc>
              <a:buFont typeface="Arial"/>
              <a:buChar char="•"/>
            </a:pPr>
            <a:r>
              <a:rPr lang="en-US" sz="3001">
                <a:solidFill>
                  <a:srgbClr val="503379"/>
                </a:solidFill>
                <a:latin typeface="DM Sans"/>
              </a:rPr>
              <a:t>Análise de Viabilidade</a:t>
            </a:r>
          </a:p>
          <a:p>
            <a:pPr marL="647959" indent="-323980" lvl="1">
              <a:lnSpc>
                <a:spcPts val="7503"/>
              </a:lnSpc>
              <a:buFont typeface="Arial"/>
              <a:buChar char="•"/>
            </a:pPr>
            <a:r>
              <a:rPr lang="en-US" sz="3001">
                <a:solidFill>
                  <a:srgbClr val="503379"/>
                </a:solidFill>
                <a:latin typeface="DM Sans"/>
              </a:rPr>
              <a:t>Prototipagem</a:t>
            </a:r>
          </a:p>
          <a:p>
            <a:pPr marL="647959" indent="-323980" lvl="1">
              <a:lnSpc>
                <a:spcPts val="7503"/>
              </a:lnSpc>
              <a:buFont typeface="Arial"/>
              <a:buChar char="•"/>
            </a:pPr>
            <a:r>
              <a:rPr lang="en-US" sz="3001">
                <a:solidFill>
                  <a:srgbClr val="503379"/>
                </a:solidFill>
                <a:latin typeface="DM Sans"/>
              </a:rPr>
              <a:t>Avaliação de Custos</a:t>
            </a:r>
          </a:p>
          <a:p>
            <a:pPr marL="647959" indent="-323980" lvl="1">
              <a:lnSpc>
                <a:spcPts val="7503"/>
              </a:lnSpc>
              <a:buFont typeface="Arial"/>
              <a:buChar char="•"/>
            </a:pPr>
            <a:r>
              <a:rPr lang="en-US" sz="3001">
                <a:solidFill>
                  <a:srgbClr val="503379"/>
                </a:solidFill>
                <a:latin typeface="DM Sans"/>
              </a:rPr>
              <a:t>Benchmarking</a:t>
            </a:r>
          </a:p>
          <a:p>
            <a:pPr marL="647959" indent="-323980" lvl="1">
              <a:lnSpc>
                <a:spcPts val="7503"/>
              </a:lnSpc>
              <a:buFont typeface="Arial"/>
              <a:buChar char="•"/>
            </a:pPr>
            <a:r>
              <a:rPr lang="en-US" sz="3001">
                <a:solidFill>
                  <a:srgbClr val="503379"/>
                </a:solidFill>
                <a:latin typeface="DM Sans"/>
              </a:rPr>
              <a:t>Feedback da Equipe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68180" y="1138004"/>
            <a:ext cx="14751640" cy="684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23"/>
              </a:lnSpc>
              <a:spcBef>
                <a:spcPct val="0"/>
              </a:spcBef>
            </a:pPr>
            <a:r>
              <a:rPr lang="en-US" sz="4016">
                <a:solidFill>
                  <a:srgbClr val="503379"/>
                </a:solidFill>
                <a:latin typeface="Sifonn"/>
              </a:rPr>
              <a:t>Pontos a serem considerados: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3237501"/>
            <a:ext cx="4149155" cy="3811997"/>
          </a:xfrm>
          <a:custGeom>
            <a:avLst/>
            <a:gdLst/>
            <a:ahLst/>
            <a:cxnLst/>
            <a:rect r="r" b="b" t="t" l="l"/>
            <a:pathLst>
              <a:path h="3811997" w="4149155">
                <a:moveTo>
                  <a:pt x="0" y="0"/>
                </a:moveTo>
                <a:lnTo>
                  <a:pt x="4149155" y="0"/>
                </a:lnTo>
                <a:lnTo>
                  <a:pt x="4149155" y="3811998"/>
                </a:lnTo>
                <a:lnTo>
                  <a:pt x="0" y="3811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0382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149155" y="3259243"/>
            <a:ext cx="11218578" cy="3768514"/>
          </a:xfrm>
          <a:custGeom>
            <a:avLst/>
            <a:gdLst/>
            <a:ahLst/>
            <a:cxnLst/>
            <a:rect r="r" b="b" t="t" l="l"/>
            <a:pathLst>
              <a:path h="3768514" w="11218578">
                <a:moveTo>
                  <a:pt x="0" y="0"/>
                </a:moveTo>
                <a:lnTo>
                  <a:pt x="11218578" y="0"/>
                </a:lnTo>
                <a:lnTo>
                  <a:pt x="11218578" y="3768514"/>
                </a:lnTo>
                <a:lnTo>
                  <a:pt x="0" y="3768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367733" y="3237501"/>
            <a:ext cx="11218578" cy="3811997"/>
          </a:xfrm>
          <a:custGeom>
            <a:avLst/>
            <a:gdLst/>
            <a:ahLst/>
            <a:cxnLst/>
            <a:rect r="r" b="b" t="t" l="l"/>
            <a:pathLst>
              <a:path h="3811997" w="11218578">
                <a:moveTo>
                  <a:pt x="0" y="0"/>
                </a:moveTo>
                <a:lnTo>
                  <a:pt x="11218577" y="0"/>
                </a:lnTo>
                <a:lnTo>
                  <a:pt x="11218577" y="3811998"/>
                </a:lnTo>
                <a:lnTo>
                  <a:pt x="0" y="38119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18725" y="789162"/>
            <a:ext cx="7650549" cy="1070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8000">
                <a:solidFill>
                  <a:srgbClr val="503379"/>
                </a:solidFill>
                <a:latin typeface="Sifonn"/>
              </a:rPr>
              <a:t>Network Graph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4780106">
            <a:off x="2798999" y="5665432"/>
            <a:ext cx="3392510" cy="1026234"/>
          </a:xfrm>
          <a:custGeom>
            <a:avLst/>
            <a:gdLst/>
            <a:ahLst/>
            <a:cxnLst/>
            <a:rect r="r" b="b" t="t" l="l"/>
            <a:pathLst>
              <a:path h="1026234" w="3392510">
                <a:moveTo>
                  <a:pt x="0" y="0"/>
                </a:moveTo>
                <a:lnTo>
                  <a:pt x="3392510" y="0"/>
                </a:lnTo>
                <a:lnTo>
                  <a:pt x="3392510" y="1026234"/>
                </a:lnTo>
                <a:lnTo>
                  <a:pt x="0" y="10262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080715" y="7582698"/>
            <a:ext cx="3165236" cy="1686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6"/>
              </a:lnSpc>
            </a:pPr>
            <a:r>
              <a:rPr lang="en-US" sz="3309">
                <a:solidFill>
                  <a:srgbClr val="503379"/>
                </a:solidFill>
                <a:latin typeface="Sifonn"/>
              </a:rPr>
              <a:t>Segunda</a:t>
            </a:r>
          </a:p>
          <a:p>
            <a:pPr algn="ctr">
              <a:lnSpc>
                <a:spcPts val="3276"/>
              </a:lnSpc>
            </a:pPr>
            <a:r>
              <a:rPr lang="en-US" sz="3309">
                <a:solidFill>
                  <a:srgbClr val="503379"/>
                </a:solidFill>
                <a:latin typeface="Sifonn"/>
              </a:rPr>
              <a:t>pre-release</a:t>
            </a:r>
          </a:p>
          <a:p>
            <a:pPr algn="ctr">
              <a:lnSpc>
                <a:spcPts val="3276"/>
              </a:lnSpc>
            </a:pPr>
          </a:p>
          <a:p>
            <a:pPr algn="ctr">
              <a:lnSpc>
                <a:spcPts val="3276"/>
              </a:lnSpc>
            </a:pPr>
            <a:r>
              <a:rPr lang="en-US" sz="3309">
                <a:solidFill>
                  <a:srgbClr val="503379"/>
                </a:solidFill>
                <a:latin typeface="Sifonn"/>
              </a:rPr>
              <a:t>Tela de login</a:t>
            </a:r>
          </a:p>
        </p:txBody>
      </p:sp>
      <p:sp>
        <p:nvSpPr>
          <p:cNvPr name="Freeform 9" id="9"/>
          <p:cNvSpPr/>
          <p:nvPr/>
        </p:nvSpPr>
        <p:spPr>
          <a:xfrm flipH="false" flipV="true" rot="7154969">
            <a:off x="13900943" y="5435967"/>
            <a:ext cx="3392510" cy="1026234"/>
          </a:xfrm>
          <a:custGeom>
            <a:avLst/>
            <a:gdLst/>
            <a:ahLst/>
            <a:cxnLst/>
            <a:rect r="r" b="b" t="t" l="l"/>
            <a:pathLst>
              <a:path h="1026234" w="3392510">
                <a:moveTo>
                  <a:pt x="0" y="1026234"/>
                </a:moveTo>
                <a:lnTo>
                  <a:pt x="3392509" y="1026234"/>
                </a:lnTo>
                <a:lnTo>
                  <a:pt x="3392509" y="0"/>
                </a:lnTo>
                <a:lnTo>
                  <a:pt x="0" y="0"/>
                </a:lnTo>
                <a:lnTo>
                  <a:pt x="0" y="102623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969275" y="7626834"/>
            <a:ext cx="3165236" cy="2513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6"/>
              </a:lnSpc>
            </a:pPr>
            <a:r>
              <a:rPr lang="en-US" sz="3309">
                <a:solidFill>
                  <a:srgbClr val="503379"/>
                </a:solidFill>
                <a:latin typeface="Sifonn"/>
              </a:rPr>
              <a:t>Terceira </a:t>
            </a:r>
          </a:p>
          <a:p>
            <a:pPr algn="ctr">
              <a:lnSpc>
                <a:spcPts val="3276"/>
              </a:lnSpc>
            </a:pPr>
            <a:r>
              <a:rPr lang="en-US" sz="3309">
                <a:solidFill>
                  <a:srgbClr val="503379"/>
                </a:solidFill>
                <a:latin typeface="Sifonn"/>
              </a:rPr>
              <a:t>pre-release</a:t>
            </a:r>
          </a:p>
          <a:p>
            <a:pPr algn="ctr">
              <a:lnSpc>
                <a:spcPts val="3276"/>
              </a:lnSpc>
            </a:pPr>
          </a:p>
          <a:p>
            <a:pPr algn="ctr">
              <a:lnSpc>
                <a:spcPts val="3276"/>
              </a:lnSpc>
            </a:pPr>
            <a:r>
              <a:rPr lang="en-US" sz="3309">
                <a:solidFill>
                  <a:srgbClr val="503379"/>
                </a:solidFill>
                <a:latin typeface="Sifonn"/>
              </a:rPr>
              <a:t>Operação Create (POST)-php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851299" y="2506125"/>
            <a:ext cx="3165236" cy="444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6"/>
              </a:lnSpc>
            </a:pPr>
            <a:r>
              <a:rPr lang="en-US" sz="3309">
                <a:solidFill>
                  <a:srgbClr val="503379"/>
                </a:solidFill>
                <a:latin typeface="Sifonn"/>
              </a:rPr>
              <a:t>Hotfix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6845937">
            <a:off x="16067308" y="3470336"/>
            <a:ext cx="1415291" cy="428126"/>
          </a:xfrm>
          <a:custGeom>
            <a:avLst/>
            <a:gdLst/>
            <a:ahLst/>
            <a:cxnLst/>
            <a:rect r="r" b="b" t="t" l="l"/>
            <a:pathLst>
              <a:path h="428126" w="1415291">
                <a:moveTo>
                  <a:pt x="0" y="0"/>
                </a:moveTo>
                <a:lnTo>
                  <a:pt x="1415291" y="0"/>
                </a:lnTo>
                <a:lnTo>
                  <a:pt x="1415291" y="428126"/>
                </a:lnTo>
                <a:lnTo>
                  <a:pt x="0" y="4281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71861" y="3801005"/>
            <a:ext cx="11544277" cy="5457295"/>
          </a:xfrm>
          <a:custGeom>
            <a:avLst/>
            <a:gdLst/>
            <a:ahLst/>
            <a:cxnLst/>
            <a:rect r="r" b="b" t="t" l="l"/>
            <a:pathLst>
              <a:path h="5457295" w="11544277">
                <a:moveTo>
                  <a:pt x="0" y="0"/>
                </a:moveTo>
                <a:lnTo>
                  <a:pt x="11544278" y="0"/>
                </a:lnTo>
                <a:lnTo>
                  <a:pt x="11544278" y="5457295"/>
                </a:lnTo>
                <a:lnTo>
                  <a:pt x="0" y="54572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77036" y="962025"/>
            <a:ext cx="12854609" cy="531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8"/>
              </a:lnSpc>
              <a:spcBef>
                <a:spcPct val="0"/>
              </a:spcBef>
            </a:pPr>
            <a:r>
              <a:rPr lang="en-US" sz="3084">
                <a:solidFill>
                  <a:srgbClr val="503379"/>
                </a:solidFill>
                <a:latin typeface="Sifonn"/>
              </a:rPr>
              <a:t>Planejamento com metodologias ágeis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53536" y="1666932"/>
            <a:ext cx="7901609" cy="896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503379"/>
                </a:solidFill>
                <a:latin typeface="DM Sans"/>
              </a:rPr>
              <a:t>Organiza cada etapa do processo de desenvolvimento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47906" y="3529823"/>
            <a:ext cx="3445901" cy="2317435"/>
            <a:chOff x="0" y="0"/>
            <a:chExt cx="907562" cy="6103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07562" cy="610353"/>
            </a:xfrm>
            <a:custGeom>
              <a:avLst/>
              <a:gdLst/>
              <a:ahLst/>
              <a:cxnLst/>
              <a:rect r="r" b="b" t="t" l="l"/>
              <a:pathLst>
                <a:path h="610353" w="907562">
                  <a:moveTo>
                    <a:pt x="0" y="0"/>
                  </a:moveTo>
                  <a:lnTo>
                    <a:pt x="907562" y="0"/>
                  </a:lnTo>
                  <a:lnTo>
                    <a:pt x="907562" y="610353"/>
                  </a:lnTo>
                  <a:lnTo>
                    <a:pt x="0" y="610353"/>
                  </a:lnTo>
                  <a:close/>
                </a:path>
              </a:pathLst>
            </a:custGeom>
            <a:solidFill>
              <a:srgbClr val="50337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47625"/>
              <a:ext cx="907562" cy="5627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4"/>
                </a:lnSpc>
              </a:pPr>
              <a:r>
                <a:rPr lang="en-US" sz="2499">
                  <a:solidFill>
                    <a:srgbClr val="FCFCFC"/>
                  </a:solidFill>
                  <a:latin typeface="DM Sans Bold"/>
                </a:rPr>
                <a:t>User Stories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494604" y="930638"/>
            <a:ext cx="5298792" cy="531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8"/>
              </a:lnSpc>
              <a:spcBef>
                <a:spcPct val="0"/>
              </a:spcBef>
            </a:pPr>
            <a:r>
              <a:rPr lang="en-US" sz="3084">
                <a:solidFill>
                  <a:srgbClr val="503379"/>
                </a:solidFill>
                <a:latin typeface="Sifonn"/>
              </a:rPr>
              <a:t>Planejamento de iterações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93196" y="1859946"/>
            <a:ext cx="7901609" cy="439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503379"/>
                </a:solidFill>
                <a:latin typeface="DM Sans"/>
              </a:rPr>
              <a:t>Criação dos User Stories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547906" y="6168119"/>
            <a:ext cx="3445901" cy="1025423"/>
            <a:chOff x="0" y="0"/>
            <a:chExt cx="907562" cy="2700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07562" cy="270070"/>
            </a:xfrm>
            <a:custGeom>
              <a:avLst/>
              <a:gdLst/>
              <a:ahLst/>
              <a:cxnLst/>
              <a:rect r="r" b="b" t="t" l="l"/>
              <a:pathLst>
                <a:path h="270070" w="907562">
                  <a:moveTo>
                    <a:pt x="0" y="0"/>
                  </a:moveTo>
                  <a:lnTo>
                    <a:pt x="907562" y="0"/>
                  </a:lnTo>
                  <a:lnTo>
                    <a:pt x="907562" y="270070"/>
                  </a:lnTo>
                  <a:lnTo>
                    <a:pt x="0" y="270070"/>
                  </a:lnTo>
                  <a:close/>
                </a:path>
              </a:pathLst>
            </a:custGeom>
            <a:solidFill>
              <a:srgbClr val="50337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47625"/>
              <a:ext cx="907562" cy="2224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4"/>
                </a:lnSpc>
              </a:pPr>
              <a:r>
                <a:rPr lang="en-US" sz="2499">
                  <a:solidFill>
                    <a:srgbClr val="FCFCFC"/>
                  </a:solidFill>
                  <a:latin typeface="DM Sans Bold"/>
                </a:rPr>
                <a:t>User Stories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547906" y="7301794"/>
            <a:ext cx="3445901" cy="1025423"/>
            <a:chOff x="0" y="0"/>
            <a:chExt cx="907562" cy="27007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07562" cy="270070"/>
            </a:xfrm>
            <a:custGeom>
              <a:avLst/>
              <a:gdLst/>
              <a:ahLst/>
              <a:cxnLst/>
              <a:rect r="r" b="b" t="t" l="l"/>
              <a:pathLst>
                <a:path h="270070" w="907562">
                  <a:moveTo>
                    <a:pt x="0" y="0"/>
                  </a:moveTo>
                  <a:lnTo>
                    <a:pt x="907562" y="0"/>
                  </a:lnTo>
                  <a:lnTo>
                    <a:pt x="907562" y="270070"/>
                  </a:lnTo>
                  <a:lnTo>
                    <a:pt x="0" y="270070"/>
                  </a:lnTo>
                  <a:close/>
                </a:path>
              </a:pathLst>
            </a:custGeom>
            <a:solidFill>
              <a:srgbClr val="50337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47625"/>
              <a:ext cx="907562" cy="2224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4"/>
                </a:lnSpc>
              </a:pPr>
              <a:r>
                <a:rPr lang="en-US" sz="2499">
                  <a:solidFill>
                    <a:srgbClr val="FCFCFC"/>
                  </a:solidFill>
                  <a:latin typeface="DM Sans Bold"/>
                </a:rPr>
                <a:t>User Stories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294193" y="4803022"/>
            <a:ext cx="3445901" cy="1044235"/>
            <a:chOff x="0" y="0"/>
            <a:chExt cx="907562" cy="2750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07562" cy="275025"/>
            </a:xfrm>
            <a:custGeom>
              <a:avLst/>
              <a:gdLst/>
              <a:ahLst/>
              <a:cxnLst/>
              <a:rect r="r" b="b" t="t" l="l"/>
              <a:pathLst>
                <a:path h="275025" w="907562">
                  <a:moveTo>
                    <a:pt x="0" y="0"/>
                  </a:moveTo>
                  <a:lnTo>
                    <a:pt x="907562" y="0"/>
                  </a:lnTo>
                  <a:lnTo>
                    <a:pt x="907562" y="275025"/>
                  </a:lnTo>
                  <a:lnTo>
                    <a:pt x="0" y="275025"/>
                  </a:lnTo>
                  <a:close/>
                </a:path>
              </a:pathLst>
            </a:custGeom>
            <a:solidFill>
              <a:srgbClr val="A5A0C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47625"/>
              <a:ext cx="907562" cy="227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4"/>
                </a:lnSpc>
              </a:pPr>
              <a:r>
                <a:rPr lang="en-US" sz="2499">
                  <a:solidFill>
                    <a:srgbClr val="FCFCFC"/>
                  </a:solidFill>
                  <a:latin typeface="DM Sans Bold"/>
                </a:rPr>
                <a:t>Tasks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294193" y="3529823"/>
            <a:ext cx="3445901" cy="1158717"/>
            <a:chOff x="0" y="0"/>
            <a:chExt cx="907562" cy="30517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07562" cy="305177"/>
            </a:xfrm>
            <a:custGeom>
              <a:avLst/>
              <a:gdLst/>
              <a:ahLst/>
              <a:cxnLst/>
              <a:rect r="r" b="b" t="t" l="l"/>
              <a:pathLst>
                <a:path h="305177" w="907562">
                  <a:moveTo>
                    <a:pt x="0" y="0"/>
                  </a:moveTo>
                  <a:lnTo>
                    <a:pt x="907562" y="0"/>
                  </a:lnTo>
                  <a:lnTo>
                    <a:pt x="907562" y="305177"/>
                  </a:lnTo>
                  <a:lnTo>
                    <a:pt x="0" y="305177"/>
                  </a:lnTo>
                  <a:close/>
                </a:path>
              </a:pathLst>
            </a:custGeom>
            <a:solidFill>
              <a:srgbClr val="A5A0CE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47625"/>
              <a:ext cx="907562" cy="257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4"/>
                </a:lnSpc>
              </a:pPr>
              <a:r>
                <a:rPr lang="en-US" sz="2499">
                  <a:solidFill>
                    <a:srgbClr val="FCFCFC"/>
                  </a:solidFill>
                  <a:latin typeface="DM Sans Bold"/>
                </a:rPr>
                <a:t>Tasks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294193" y="7708201"/>
            <a:ext cx="3445901" cy="619016"/>
            <a:chOff x="0" y="0"/>
            <a:chExt cx="907562" cy="16303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07562" cy="163033"/>
            </a:xfrm>
            <a:custGeom>
              <a:avLst/>
              <a:gdLst/>
              <a:ahLst/>
              <a:cxnLst/>
              <a:rect r="r" b="b" t="t" l="l"/>
              <a:pathLst>
                <a:path h="163033" w="907562">
                  <a:moveTo>
                    <a:pt x="0" y="0"/>
                  </a:moveTo>
                  <a:lnTo>
                    <a:pt x="907562" y="0"/>
                  </a:lnTo>
                  <a:lnTo>
                    <a:pt x="907562" y="163033"/>
                  </a:lnTo>
                  <a:lnTo>
                    <a:pt x="0" y="163033"/>
                  </a:lnTo>
                  <a:close/>
                </a:path>
              </a:pathLst>
            </a:custGeom>
            <a:solidFill>
              <a:srgbClr val="A5A0CE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47625"/>
              <a:ext cx="907562" cy="115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4"/>
                </a:lnSpc>
              </a:pPr>
              <a:r>
                <a:rPr lang="en-US" sz="2499">
                  <a:solidFill>
                    <a:srgbClr val="FCFCFC"/>
                  </a:solidFill>
                  <a:latin typeface="DM Sans Bold"/>
                </a:rPr>
                <a:t>Tasks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294193" y="6938160"/>
            <a:ext cx="3445901" cy="619016"/>
            <a:chOff x="0" y="0"/>
            <a:chExt cx="907562" cy="16303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07562" cy="163033"/>
            </a:xfrm>
            <a:custGeom>
              <a:avLst/>
              <a:gdLst/>
              <a:ahLst/>
              <a:cxnLst/>
              <a:rect r="r" b="b" t="t" l="l"/>
              <a:pathLst>
                <a:path h="163033" w="907562">
                  <a:moveTo>
                    <a:pt x="0" y="0"/>
                  </a:moveTo>
                  <a:lnTo>
                    <a:pt x="907562" y="0"/>
                  </a:lnTo>
                  <a:lnTo>
                    <a:pt x="907562" y="163033"/>
                  </a:lnTo>
                  <a:lnTo>
                    <a:pt x="0" y="163033"/>
                  </a:lnTo>
                  <a:close/>
                </a:path>
              </a:pathLst>
            </a:custGeom>
            <a:solidFill>
              <a:srgbClr val="A5A0CE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47625"/>
              <a:ext cx="907562" cy="115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4"/>
                </a:lnSpc>
              </a:pPr>
              <a:r>
                <a:rPr lang="en-US" sz="2499">
                  <a:solidFill>
                    <a:srgbClr val="FCFCFC"/>
                  </a:solidFill>
                  <a:latin typeface="DM Sans Bold"/>
                </a:rPr>
                <a:t>Tasks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294193" y="6168119"/>
            <a:ext cx="3445901" cy="619016"/>
            <a:chOff x="0" y="0"/>
            <a:chExt cx="907562" cy="16303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907562" cy="163033"/>
            </a:xfrm>
            <a:custGeom>
              <a:avLst/>
              <a:gdLst/>
              <a:ahLst/>
              <a:cxnLst/>
              <a:rect r="r" b="b" t="t" l="l"/>
              <a:pathLst>
                <a:path h="163033" w="907562">
                  <a:moveTo>
                    <a:pt x="0" y="0"/>
                  </a:moveTo>
                  <a:lnTo>
                    <a:pt x="907562" y="0"/>
                  </a:lnTo>
                  <a:lnTo>
                    <a:pt x="907562" y="163033"/>
                  </a:lnTo>
                  <a:lnTo>
                    <a:pt x="0" y="163033"/>
                  </a:lnTo>
                  <a:close/>
                </a:path>
              </a:pathLst>
            </a:custGeom>
            <a:solidFill>
              <a:srgbClr val="A5A0CE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47625"/>
              <a:ext cx="907562" cy="115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4"/>
                </a:lnSpc>
              </a:pPr>
              <a:r>
                <a:rPr lang="en-US" sz="2499">
                  <a:solidFill>
                    <a:srgbClr val="FCFCFC"/>
                  </a:solidFill>
                  <a:latin typeface="DM Sans Bold"/>
                </a:rPr>
                <a:t>Tasks</a:t>
              </a:r>
            </a:p>
          </p:txBody>
        </p:sp>
      </p:grp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045343" y="3214366"/>
            <a:ext cx="8213957" cy="5078224"/>
          </a:xfrm>
          <a:custGeom>
            <a:avLst/>
            <a:gdLst/>
            <a:ahLst/>
            <a:cxnLst/>
            <a:rect r="r" b="b" t="t" l="l"/>
            <a:pathLst>
              <a:path h="5078224" w="8213957">
                <a:moveTo>
                  <a:pt x="0" y="0"/>
                </a:moveTo>
                <a:lnTo>
                  <a:pt x="8213957" y="0"/>
                </a:lnTo>
                <a:lnTo>
                  <a:pt x="8213957" y="5078224"/>
                </a:lnTo>
                <a:lnTo>
                  <a:pt x="0" y="50782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494604" y="930638"/>
            <a:ext cx="5298792" cy="531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8"/>
              </a:lnSpc>
              <a:spcBef>
                <a:spcPct val="0"/>
              </a:spcBef>
            </a:pPr>
            <a:r>
              <a:rPr lang="en-US" sz="3084">
                <a:solidFill>
                  <a:srgbClr val="503379"/>
                </a:solidFill>
                <a:latin typeface="Sifonn"/>
              </a:rPr>
              <a:t>Padrões de projeto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193196" y="1859946"/>
            <a:ext cx="7901609" cy="439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503379"/>
                </a:solidFill>
                <a:latin typeface="DM Sans"/>
              </a:rPr>
              <a:t>Uso de padrões de design na arquitetura do projeto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95493" y="4138482"/>
            <a:ext cx="6315214" cy="3182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58092" indent="-279046" lvl="1">
              <a:lnSpc>
                <a:spcPts val="3618"/>
              </a:lnSpc>
              <a:buFont typeface="Arial"/>
              <a:buChar char="•"/>
            </a:pPr>
            <a:r>
              <a:rPr lang="en-US" sz="2584">
                <a:solidFill>
                  <a:srgbClr val="503379"/>
                </a:solidFill>
                <a:latin typeface="DM Sans"/>
              </a:rPr>
              <a:t>Maior coesão</a:t>
            </a:r>
          </a:p>
          <a:p>
            <a:pPr>
              <a:lnSpc>
                <a:spcPts val="3618"/>
              </a:lnSpc>
            </a:pPr>
          </a:p>
          <a:p>
            <a:pPr marL="558092" indent="-279046" lvl="1">
              <a:lnSpc>
                <a:spcPts val="3618"/>
              </a:lnSpc>
              <a:buFont typeface="Arial"/>
              <a:buChar char="•"/>
            </a:pPr>
            <a:r>
              <a:rPr lang="en-US" sz="2584">
                <a:solidFill>
                  <a:srgbClr val="503379"/>
                </a:solidFill>
                <a:latin typeface="DM Sans"/>
              </a:rPr>
              <a:t>Reutilização de código</a:t>
            </a:r>
          </a:p>
          <a:p>
            <a:pPr>
              <a:lnSpc>
                <a:spcPts val="3618"/>
              </a:lnSpc>
            </a:pPr>
          </a:p>
          <a:p>
            <a:pPr marL="558092" indent="-279046" lvl="1">
              <a:lnSpc>
                <a:spcPts val="3618"/>
              </a:lnSpc>
              <a:buFont typeface="Arial"/>
              <a:buChar char="•"/>
            </a:pPr>
            <a:r>
              <a:rPr lang="en-US" sz="2584">
                <a:solidFill>
                  <a:srgbClr val="503379"/>
                </a:solidFill>
                <a:latin typeface="DM Sans"/>
              </a:rPr>
              <a:t>Independência do banco de dados</a:t>
            </a:r>
          </a:p>
          <a:p>
            <a:pPr>
              <a:lnSpc>
                <a:spcPts val="3618"/>
              </a:lnSpc>
            </a:pPr>
          </a:p>
          <a:p>
            <a:pPr marL="558092" indent="-279046" lvl="1">
              <a:lnSpc>
                <a:spcPts val="3618"/>
              </a:lnSpc>
              <a:buFont typeface="Arial"/>
              <a:buChar char="•"/>
            </a:pPr>
            <a:r>
              <a:rPr lang="en-US" sz="2584">
                <a:solidFill>
                  <a:srgbClr val="503379"/>
                </a:solidFill>
                <a:latin typeface="DM Sans"/>
              </a:rPr>
              <a:t>Testabilidade e escalabilidade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83147" y="1070341"/>
            <a:ext cx="12774671" cy="8146319"/>
          </a:xfrm>
          <a:custGeom>
            <a:avLst/>
            <a:gdLst/>
            <a:ahLst/>
            <a:cxnLst/>
            <a:rect r="r" b="b" t="t" l="l"/>
            <a:pathLst>
              <a:path h="8146319" w="12774671">
                <a:moveTo>
                  <a:pt x="0" y="0"/>
                </a:moveTo>
                <a:lnTo>
                  <a:pt x="12774670" y="0"/>
                </a:lnTo>
                <a:lnTo>
                  <a:pt x="12774670" y="8146318"/>
                </a:lnTo>
                <a:lnTo>
                  <a:pt x="0" y="81463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59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944086" y="1469017"/>
            <a:ext cx="5298792" cy="531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18"/>
              </a:lnSpc>
              <a:spcBef>
                <a:spcPct val="0"/>
              </a:spcBef>
            </a:pPr>
            <a:r>
              <a:rPr lang="en-US" sz="3084">
                <a:solidFill>
                  <a:srgbClr val="503379"/>
                </a:solidFill>
                <a:latin typeface="Sifonn"/>
              </a:rPr>
              <a:t>Testes Unitários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944086" y="3757104"/>
            <a:ext cx="6315214" cy="2725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58092" indent="-279046" lvl="1">
              <a:lnSpc>
                <a:spcPts val="3618"/>
              </a:lnSpc>
              <a:buFont typeface="Arial"/>
              <a:buChar char="•"/>
            </a:pPr>
            <a:r>
              <a:rPr lang="en-US" sz="2584">
                <a:solidFill>
                  <a:srgbClr val="503379"/>
                </a:solidFill>
                <a:latin typeface="DM Sans"/>
              </a:rPr>
              <a:t>Testar as funcionalidades do sistema de forma prática</a:t>
            </a:r>
          </a:p>
          <a:p>
            <a:pPr>
              <a:lnSpc>
                <a:spcPts val="3618"/>
              </a:lnSpc>
            </a:pPr>
          </a:p>
          <a:p>
            <a:pPr marL="558092" indent="-279046" lvl="1">
              <a:lnSpc>
                <a:spcPts val="3618"/>
              </a:lnSpc>
              <a:buFont typeface="Arial"/>
              <a:buChar char="•"/>
            </a:pPr>
            <a:r>
              <a:rPr lang="en-US" sz="2584">
                <a:solidFill>
                  <a:srgbClr val="503379"/>
                </a:solidFill>
                <a:latin typeface="DM Sans"/>
              </a:rPr>
              <a:t>Verificar integração do código</a:t>
            </a:r>
          </a:p>
          <a:p>
            <a:pPr>
              <a:lnSpc>
                <a:spcPts val="3618"/>
              </a:lnSpc>
            </a:pPr>
          </a:p>
          <a:p>
            <a:pPr marL="558092" indent="-279046" lvl="1">
              <a:lnSpc>
                <a:spcPts val="3618"/>
              </a:lnSpc>
              <a:buFont typeface="Arial"/>
              <a:buChar char="•"/>
            </a:pPr>
            <a:r>
              <a:rPr lang="en-US" sz="2584">
                <a:solidFill>
                  <a:srgbClr val="503379"/>
                </a:solidFill>
                <a:latin typeface="DM Sans"/>
              </a:rPr>
              <a:t>Validação das regras de camada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77036" y="6467651"/>
            <a:ext cx="4220416" cy="2371338"/>
          </a:xfrm>
          <a:custGeom>
            <a:avLst/>
            <a:gdLst/>
            <a:ahLst/>
            <a:cxnLst/>
            <a:rect r="r" b="b" t="t" l="l"/>
            <a:pathLst>
              <a:path h="2371338" w="4220416">
                <a:moveTo>
                  <a:pt x="0" y="0"/>
                </a:moveTo>
                <a:lnTo>
                  <a:pt x="4220416" y="0"/>
                </a:lnTo>
                <a:lnTo>
                  <a:pt x="4220416" y="2371338"/>
                </a:lnTo>
                <a:lnTo>
                  <a:pt x="0" y="23713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81771" y="6696383"/>
            <a:ext cx="4724458" cy="1913874"/>
          </a:xfrm>
          <a:custGeom>
            <a:avLst/>
            <a:gdLst/>
            <a:ahLst/>
            <a:cxnLst/>
            <a:rect r="r" b="b" t="t" l="l"/>
            <a:pathLst>
              <a:path h="1913874" w="4724458">
                <a:moveTo>
                  <a:pt x="0" y="0"/>
                </a:moveTo>
                <a:lnTo>
                  <a:pt x="4724458" y="0"/>
                </a:lnTo>
                <a:lnTo>
                  <a:pt x="4724458" y="1913874"/>
                </a:lnTo>
                <a:lnTo>
                  <a:pt x="0" y="19138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82697" y="5639840"/>
            <a:ext cx="3446824" cy="3728786"/>
          </a:xfrm>
          <a:custGeom>
            <a:avLst/>
            <a:gdLst/>
            <a:ahLst/>
            <a:cxnLst/>
            <a:rect r="r" b="b" t="t" l="l"/>
            <a:pathLst>
              <a:path h="3728786" w="3446824">
                <a:moveTo>
                  <a:pt x="0" y="0"/>
                </a:moveTo>
                <a:lnTo>
                  <a:pt x="3446824" y="0"/>
                </a:lnTo>
                <a:lnTo>
                  <a:pt x="3446824" y="3728786"/>
                </a:lnTo>
                <a:lnTo>
                  <a:pt x="0" y="37287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48947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661642" y="3144874"/>
            <a:ext cx="3512240" cy="3451238"/>
          </a:xfrm>
          <a:custGeom>
            <a:avLst/>
            <a:gdLst/>
            <a:ahLst/>
            <a:cxnLst/>
            <a:rect r="r" b="b" t="t" l="l"/>
            <a:pathLst>
              <a:path h="3451238" w="3512240">
                <a:moveTo>
                  <a:pt x="0" y="0"/>
                </a:moveTo>
                <a:lnTo>
                  <a:pt x="3512240" y="0"/>
                </a:lnTo>
                <a:lnTo>
                  <a:pt x="3512240" y="3451238"/>
                </a:lnTo>
                <a:lnTo>
                  <a:pt x="0" y="34512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570" t="0" r="-10738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77036" y="962025"/>
            <a:ext cx="12854609" cy="531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8"/>
              </a:lnSpc>
              <a:spcBef>
                <a:spcPct val="0"/>
              </a:spcBef>
            </a:pPr>
            <a:r>
              <a:rPr lang="en-US" sz="3084">
                <a:solidFill>
                  <a:srgbClr val="503379"/>
                </a:solidFill>
                <a:latin typeface="Sifonn"/>
              </a:rPr>
              <a:t>O que é controle de versão?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81088" y="1928605"/>
            <a:ext cx="7901609" cy="896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503379"/>
                </a:solidFill>
                <a:latin typeface="DM Sans"/>
              </a:rPr>
              <a:t>É a prática de rastrear e gerenciar as alterações em um código de software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73777" y="3950284"/>
            <a:ext cx="4557867" cy="3691872"/>
          </a:xfrm>
          <a:custGeom>
            <a:avLst/>
            <a:gdLst/>
            <a:ahLst/>
            <a:cxnLst/>
            <a:rect r="r" b="b" t="t" l="l"/>
            <a:pathLst>
              <a:path h="3691872" w="4557867">
                <a:moveTo>
                  <a:pt x="0" y="0"/>
                </a:moveTo>
                <a:lnTo>
                  <a:pt x="4557867" y="0"/>
                </a:lnTo>
                <a:lnTo>
                  <a:pt x="4557867" y="3691872"/>
                </a:lnTo>
                <a:lnTo>
                  <a:pt x="0" y="3691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67609" y="3738820"/>
            <a:ext cx="5920361" cy="4114800"/>
          </a:xfrm>
          <a:custGeom>
            <a:avLst/>
            <a:gdLst/>
            <a:ahLst/>
            <a:cxnLst/>
            <a:rect r="r" b="b" t="t" l="l"/>
            <a:pathLst>
              <a:path h="4114800" w="5920361">
                <a:moveTo>
                  <a:pt x="0" y="0"/>
                </a:moveTo>
                <a:lnTo>
                  <a:pt x="5920360" y="0"/>
                </a:lnTo>
                <a:lnTo>
                  <a:pt x="59203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77036" y="962025"/>
            <a:ext cx="12854609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503379"/>
                </a:solidFill>
                <a:latin typeface="Sifonn"/>
              </a:rPr>
              <a:t>Qual a importância do Controle de Versão do código? 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4740941" y="8001527"/>
            <a:ext cx="1573696" cy="448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503379"/>
                </a:solidFill>
                <a:latin typeface="Sifonn"/>
              </a:rPr>
              <a:t>Kalil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238818" y="7796470"/>
            <a:ext cx="3892826" cy="448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503379"/>
                </a:solidFill>
                <a:latin typeface="Sifonn"/>
              </a:rPr>
              <a:t>Ana Flavia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77036" y="1634046"/>
            <a:ext cx="12854609" cy="896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8"/>
              </a:lnSpc>
            </a:pPr>
            <a:r>
              <a:rPr lang="en-US" sz="2584">
                <a:solidFill>
                  <a:srgbClr val="503379"/>
                </a:solidFill>
                <a:latin typeface="DM Sans"/>
              </a:rPr>
              <a:t>Uma história baseada em fatos reais</a:t>
            </a:r>
          </a:p>
          <a:p>
            <a:pPr algn="ctr">
              <a:lnSpc>
                <a:spcPts val="361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4291523" y="3124168"/>
            <a:ext cx="9704954" cy="5458969"/>
            <a:chOff x="0" y="0"/>
            <a:chExt cx="1128903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l="-5530" t="0" r="-553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716696" y="962025"/>
            <a:ext cx="12854609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503379"/>
                </a:solidFill>
                <a:latin typeface="Sifonn"/>
              </a:rPr>
              <a:t>Qual a importância do Controle de Versão do código? 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716696" y="1643571"/>
            <a:ext cx="12854609" cy="340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8"/>
              </a:lnSpc>
              <a:spcBef>
                <a:spcPct val="0"/>
              </a:spcBef>
            </a:pPr>
            <a:r>
              <a:rPr lang="en-US" sz="1984">
                <a:solidFill>
                  <a:srgbClr val="503379"/>
                </a:solidFill>
                <a:latin typeface="DM Sans"/>
              </a:rPr>
              <a:t>O plot da história é que deu certo, Edeilson apresentou o GIT!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47969" y="5695537"/>
            <a:ext cx="16552211" cy="0"/>
          </a:xfrm>
          <a:prstGeom prst="line">
            <a:avLst/>
          </a:prstGeom>
          <a:ln cap="rnd" w="28575">
            <a:solidFill>
              <a:srgbClr val="50337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590928" y="2299297"/>
            <a:ext cx="4724999" cy="6961839"/>
            <a:chOff x="0" y="0"/>
            <a:chExt cx="6299999" cy="9282451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6299999" cy="9282451"/>
              <a:chOff x="0" y="0"/>
              <a:chExt cx="2906226" cy="428204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12700" y="12700"/>
                <a:ext cx="2841456" cy="4213468"/>
              </a:xfrm>
              <a:custGeom>
                <a:avLst/>
                <a:gdLst/>
                <a:ahLst/>
                <a:cxnLst/>
                <a:rect r="r" b="b" t="t" l="l"/>
                <a:pathLst>
                  <a:path h="4213468" w="2841456">
                    <a:moveTo>
                      <a:pt x="146050" y="4213468"/>
                    </a:moveTo>
                    <a:lnTo>
                      <a:pt x="2695406" y="4213468"/>
                    </a:lnTo>
                    <a:cubicBezTo>
                      <a:pt x="2775416" y="4213468"/>
                      <a:pt x="2841456" y="4147429"/>
                      <a:pt x="2841456" y="4067418"/>
                    </a:cubicBezTo>
                    <a:lnTo>
                      <a:pt x="2841456" y="146050"/>
                    </a:lnTo>
                    <a:cubicBezTo>
                      <a:pt x="2841456" y="66040"/>
                      <a:pt x="2775416" y="0"/>
                      <a:pt x="2695406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4067418"/>
                    </a:lnTo>
                    <a:cubicBezTo>
                      <a:pt x="0" y="4148698"/>
                      <a:pt x="66040" y="4213468"/>
                      <a:pt x="146050" y="421346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906226" cy="4282048"/>
              </a:xfrm>
              <a:custGeom>
                <a:avLst/>
                <a:gdLst/>
                <a:ahLst/>
                <a:cxnLst/>
                <a:rect r="r" b="b" t="t" l="l"/>
                <a:pathLst>
                  <a:path h="4282048" w="2906226">
                    <a:moveTo>
                      <a:pt x="2842726" y="74930"/>
                    </a:moveTo>
                    <a:cubicBezTo>
                      <a:pt x="2814786" y="30480"/>
                      <a:pt x="2765256" y="0"/>
                      <a:pt x="2708106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4080118"/>
                    </a:lnTo>
                    <a:cubicBezTo>
                      <a:pt x="0" y="4132188"/>
                      <a:pt x="25400" y="4177909"/>
                      <a:pt x="63500" y="4207118"/>
                    </a:cubicBezTo>
                    <a:cubicBezTo>
                      <a:pt x="91440" y="4251568"/>
                      <a:pt x="140970" y="4282048"/>
                      <a:pt x="203822" y="4282048"/>
                    </a:cubicBezTo>
                    <a:lnTo>
                      <a:pt x="2747476" y="4282048"/>
                    </a:lnTo>
                    <a:cubicBezTo>
                      <a:pt x="2835106" y="4282048"/>
                      <a:pt x="2906226" y="4210929"/>
                      <a:pt x="2906226" y="4123298"/>
                    </a:cubicBezTo>
                    <a:lnTo>
                      <a:pt x="2906226" y="215427"/>
                    </a:lnTo>
                    <a:cubicBezTo>
                      <a:pt x="2906226" y="149860"/>
                      <a:pt x="2880826" y="104140"/>
                      <a:pt x="2842726" y="74930"/>
                    </a:cubicBezTo>
                    <a:close/>
                    <a:moveTo>
                      <a:pt x="12700" y="4080118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2708106" y="12700"/>
                    </a:lnTo>
                    <a:cubicBezTo>
                      <a:pt x="2788116" y="12700"/>
                      <a:pt x="2854156" y="78740"/>
                      <a:pt x="2854156" y="158750"/>
                    </a:cubicBezTo>
                    <a:lnTo>
                      <a:pt x="2854156" y="4080118"/>
                    </a:lnTo>
                    <a:cubicBezTo>
                      <a:pt x="2854156" y="4160129"/>
                      <a:pt x="2788116" y="4226168"/>
                      <a:pt x="2708106" y="4226168"/>
                    </a:cubicBezTo>
                    <a:lnTo>
                      <a:pt x="158750" y="4226168"/>
                    </a:lnTo>
                    <a:cubicBezTo>
                      <a:pt x="78740" y="4226168"/>
                      <a:pt x="12700" y="4161398"/>
                      <a:pt x="12700" y="4080118"/>
                    </a:cubicBezTo>
                    <a:close/>
                  </a:path>
                </a:pathLst>
              </a:custGeom>
              <a:solidFill>
                <a:srgbClr val="503379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550329" y="1362228"/>
              <a:ext cx="5145892" cy="44657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98"/>
                </a:lnSpc>
              </a:pPr>
              <a:r>
                <a:rPr lang="en-US" sz="3460">
                  <a:solidFill>
                    <a:srgbClr val="000000"/>
                  </a:solidFill>
                  <a:latin typeface="DM Sans"/>
                </a:rPr>
                <a:t>Suporta Colaboração</a:t>
              </a:r>
            </a:p>
            <a:p>
              <a:pPr algn="ctr">
                <a:lnSpc>
                  <a:spcPts val="4498"/>
                </a:lnSpc>
              </a:pPr>
            </a:p>
            <a:p>
              <a:pPr algn="ctr">
                <a:lnSpc>
                  <a:spcPts val="4498"/>
                </a:lnSpc>
              </a:pPr>
            </a:p>
            <a:p>
              <a:pPr algn="ctr">
                <a:lnSpc>
                  <a:spcPts val="4498"/>
                </a:lnSpc>
              </a:pPr>
            </a:p>
            <a:p>
              <a:pPr algn="ctr" marL="0" indent="0" lvl="0">
                <a:lnSpc>
                  <a:spcPts val="4498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550329" y="6749377"/>
              <a:ext cx="5145892" cy="5630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88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265471" y="2286656"/>
            <a:ext cx="4295485" cy="6475640"/>
            <a:chOff x="0" y="0"/>
            <a:chExt cx="5727314" cy="8634187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5727314" cy="8634187"/>
              <a:chOff x="0" y="0"/>
              <a:chExt cx="2906226" cy="4381268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12700" y="12700"/>
                <a:ext cx="2841456" cy="4312688"/>
              </a:xfrm>
              <a:custGeom>
                <a:avLst/>
                <a:gdLst/>
                <a:ahLst/>
                <a:cxnLst/>
                <a:rect r="r" b="b" t="t" l="l"/>
                <a:pathLst>
                  <a:path h="4312688" w="2841456">
                    <a:moveTo>
                      <a:pt x="146050" y="4312688"/>
                    </a:moveTo>
                    <a:lnTo>
                      <a:pt x="2695406" y="4312688"/>
                    </a:lnTo>
                    <a:cubicBezTo>
                      <a:pt x="2775416" y="4312688"/>
                      <a:pt x="2841456" y="4246648"/>
                      <a:pt x="2841456" y="4166638"/>
                    </a:cubicBezTo>
                    <a:lnTo>
                      <a:pt x="2841456" y="146050"/>
                    </a:lnTo>
                    <a:cubicBezTo>
                      <a:pt x="2841456" y="66040"/>
                      <a:pt x="2775416" y="0"/>
                      <a:pt x="2695406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4166638"/>
                    </a:lnTo>
                    <a:cubicBezTo>
                      <a:pt x="0" y="4247918"/>
                      <a:pt x="66040" y="4312688"/>
                      <a:pt x="146050" y="431268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906226" cy="4381268"/>
              </a:xfrm>
              <a:custGeom>
                <a:avLst/>
                <a:gdLst/>
                <a:ahLst/>
                <a:cxnLst/>
                <a:rect r="r" b="b" t="t" l="l"/>
                <a:pathLst>
                  <a:path h="4381268" w="2906226">
                    <a:moveTo>
                      <a:pt x="2842726" y="74930"/>
                    </a:moveTo>
                    <a:cubicBezTo>
                      <a:pt x="2814786" y="30480"/>
                      <a:pt x="2765256" y="0"/>
                      <a:pt x="2708106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4179338"/>
                    </a:lnTo>
                    <a:cubicBezTo>
                      <a:pt x="0" y="4231408"/>
                      <a:pt x="25400" y="4277128"/>
                      <a:pt x="63500" y="4306338"/>
                    </a:cubicBezTo>
                    <a:cubicBezTo>
                      <a:pt x="91440" y="4350788"/>
                      <a:pt x="140970" y="4381268"/>
                      <a:pt x="203822" y="4381268"/>
                    </a:cubicBezTo>
                    <a:lnTo>
                      <a:pt x="2747476" y="4381268"/>
                    </a:lnTo>
                    <a:cubicBezTo>
                      <a:pt x="2835106" y="4381268"/>
                      <a:pt x="2906226" y="4310148"/>
                      <a:pt x="2906226" y="4222518"/>
                    </a:cubicBezTo>
                    <a:lnTo>
                      <a:pt x="2906226" y="215942"/>
                    </a:lnTo>
                    <a:cubicBezTo>
                      <a:pt x="2906226" y="149860"/>
                      <a:pt x="2880826" y="104140"/>
                      <a:pt x="2842726" y="74930"/>
                    </a:cubicBezTo>
                    <a:close/>
                    <a:moveTo>
                      <a:pt x="12700" y="4179338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2708106" y="12700"/>
                    </a:lnTo>
                    <a:cubicBezTo>
                      <a:pt x="2788116" y="12700"/>
                      <a:pt x="2854156" y="78740"/>
                      <a:pt x="2854156" y="158750"/>
                    </a:cubicBezTo>
                    <a:lnTo>
                      <a:pt x="2854156" y="4179338"/>
                    </a:lnTo>
                    <a:cubicBezTo>
                      <a:pt x="2854156" y="4259348"/>
                      <a:pt x="2788116" y="4325388"/>
                      <a:pt x="2708106" y="4325388"/>
                    </a:cubicBezTo>
                    <a:lnTo>
                      <a:pt x="158750" y="4325388"/>
                    </a:lnTo>
                    <a:cubicBezTo>
                      <a:pt x="78740" y="4325388"/>
                      <a:pt x="12700" y="4260618"/>
                      <a:pt x="12700" y="4179338"/>
                    </a:cubicBezTo>
                    <a:close/>
                  </a:path>
                </a:pathLst>
              </a:custGeom>
              <a:solidFill>
                <a:srgbClr val="503379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500303" y="1235801"/>
              <a:ext cx="4678118" cy="20327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89"/>
                </a:lnSpc>
              </a:pPr>
              <a:r>
                <a:rPr lang="en-US" sz="3145">
                  <a:solidFill>
                    <a:srgbClr val="000000"/>
                  </a:solidFill>
                  <a:latin typeface="DM Sans"/>
                </a:rPr>
                <a:t>Rastreia Histórico</a:t>
              </a:r>
            </a:p>
            <a:p>
              <a:pPr algn="ctr">
                <a:lnSpc>
                  <a:spcPts val="4089"/>
                </a:lnSpc>
              </a:pPr>
            </a:p>
            <a:p>
              <a:pPr algn="ctr" marL="0" indent="0" lvl="0">
                <a:lnSpc>
                  <a:spcPts val="408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888325" y="5006835"/>
            <a:ext cx="4130206" cy="2413186"/>
          </a:xfrm>
          <a:custGeom>
            <a:avLst/>
            <a:gdLst/>
            <a:ahLst/>
            <a:cxnLst/>
            <a:rect r="r" b="b" t="t" l="l"/>
            <a:pathLst>
              <a:path h="2413186" w="4130206">
                <a:moveTo>
                  <a:pt x="0" y="0"/>
                </a:moveTo>
                <a:lnTo>
                  <a:pt x="4130206" y="0"/>
                </a:lnTo>
                <a:lnTo>
                  <a:pt x="4130206" y="2413186"/>
                </a:lnTo>
                <a:lnTo>
                  <a:pt x="0" y="24131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22" t="-5846" r="-3422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440879" y="5161999"/>
            <a:ext cx="3944670" cy="2102857"/>
          </a:xfrm>
          <a:custGeom>
            <a:avLst/>
            <a:gdLst/>
            <a:ahLst/>
            <a:cxnLst/>
            <a:rect r="r" b="b" t="t" l="l"/>
            <a:pathLst>
              <a:path h="2102857" w="3944670">
                <a:moveTo>
                  <a:pt x="0" y="0"/>
                </a:moveTo>
                <a:lnTo>
                  <a:pt x="3944670" y="0"/>
                </a:lnTo>
                <a:lnTo>
                  <a:pt x="3944670" y="2102857"/>
                </a:lnTo>
                <a:lnTo>
                  <a:pt x="0" y="21028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428270" y="962025"/>
            <a:ext cx="8736466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503379"/>
                </a:solidFill>
                <a:latin typeface="Sifonn"/>
              </a:rPr>
              <a:t>Qual a importância do Controle de Versão do código? 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59327" y="2296461"/>
            <a:ext cx="8369347" cy="6961839"/>
            <a:chOff x="0" y="0"/>
            <a:chExt cx="11159129" cy="928245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1159129" cy="9282451"/>
              <a:chOff x="0" y="0"/>
              <a:chExt cx="5147771" cy="4282048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12700" y="12700"/>
                <a:ext cx="5083001" cy="4213468"/>
              </a:xfrm>
              <a:custGeom>
                <a:avLst/>
                <a:gdLst/>
                <a:ahLst/>
                <a:cxnLst/>
                <a:rect r="r" b="b" t="t" l="l"/>
                <a:pathLst>
                  <a:path h="4213468" w="5083001">
                    <a:moveTo>
                      <a:pt x="146050" y="4213468"/>
                    </a:moveTo>
                    <a:lnTo>
                      <a:pt x="4936951" y="4213468"/>
                    </a:lnTo>
                    <a:cubicBezTo>
                      <a:pt x="5016961" y="4213468"/>
                      <a:pt x="5083001" y="4147429"/>
                      <a:pt x="5083001" y="4067418"/>
                    </a:cubicBezTo>
                    <a:lnTo>
                      <a:pt x="5083001" y="146050"/>
                    </a:lnTo>
                    <a:cubicBezTo>
                      <a:pt x="5083001" y="66040"/>
                      <a:pt x="5016961" y="0"/>
                      <a:pt x="4936951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4067418"/>
                    </a:lnTo>
                    <a:cubicBezTo>
                      <a:pt x="0" y="4148698"/>
                      <a:pt x="66040" y="4213468"/>
                      <a:pt x="146050" y="421346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147771" cy="4282048"/>
              </a:xfrm>
              <a:custGeom>
                <a:avLst/>
                <a:gdLst/>
                <a:ahLst/>
                <a:cxnLst/>
                <a:rect r="r" b="b" t="t" l="l"/>
                <a:pathLst>
                  <a:path h="4282048" w="5147771">
                    <a:moveTo>
                      <a:pt x="5084271" y="74930"/>
                    </a:moveTo>
                    <a:cubicBezTo>
                      <a:pt x="5056331" y="30480"/>
                      <a:pt x="5006801" y="0"/>
                      <a:pt x="4949651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4080118"/>
                    </a:lnTo>
                    <a:cubicBezTo>
                      <a:pt x="0" y="4132188"/>
                      <a:pt x="25400" y="4177909"/>
                      <a:pt x="63500" y="4207118"/>
                    </a:cubicBezTo>
                    <a:cubicBezTo>
                      <a:pt x="91440" y="4251568"/>
                      <a:pt x="140970" y="4282048"/>
                      <a:pt x="214204" y="4282048"/>
                    </a:cubicBezTo>
                    <a:lnTo>
                      <a:pt x="4989021" y="4282048"/>
                    </a:lnTo>
                    <a:cubicBezTo>
                      <a:pt x="5076651" y="4282048"/>
                      <a:pt x="5147771" y="4210929"/>
                      <a:pt x="5147771" y="4123298"/>
                    </a:cubicBezTo>
                    <a:lnTo>
                      <a:pt x="5147771" y="215427"/>
                    </a:lnTo>
                    <a:cubicBezTo>
                      <a:pt x="5147771" y="149860"/>
                      <a:pt x="5122371" y="104140"/>
                      <a:pt x="5084271" y="74930"/>
                    </a:cubicBezTo>
                    <a:close/>
                    <a:moveTo>
                      <a:pt x="12700" y="4080118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4949651" y="12700"/>
                    </a:lnTo>
                    <a:cubicBezTo>
                      <a:pt x="5029661" y="12700"/>
                      <a:pt x="5095701" y="78740"/>
                      <a:pt x="5095701" y="158750"/>
                    </a:cubicBezTo>
                    <a:lnTo>
                      <a:pt x="5095701" y="4080118"/>
                    </a:lnTo>
                    <a:cubicBezTo>
                      <a:pt x="5095701" y="4160129"/>
                      <a:pt x="5029661" y="4226168"/>
                      <a:pt x="4949651" y="4226168"/>
                    </a:cubicBezTo>
                    <a:lnTo>
                      <a:pt x="158750" y="4226168"/>
                    </a:lnTo>
                    <a:cubicBezTo>
                      <a:pt x="78740" y="4226168"/>
                      <a:pt x="12700" y="4161398"/>
                      <a:pt x="12700" y="4080118"/>
                    </a:cubicBezTo>
                    <a:close/>
                  </a:path>
                </a:pathLst>
              </a:custGeom>
              <a:solidFill>
                <a:srgbClr val="503379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974792" y="6749377"/>
              <a:ext cx="9114870" cy="5630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88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481045" y="3046647"/>
            <a:ext cx="7425301" cy="5461466"/>
          </a:xfrm>
          <a:custGeom>
            <a:avLst/>
            <a:gdLst/>
            <a:ahLst/>
            <a:cxnLst/>
            <a:rect r="r" b="b" t="t" l="l"/>
            <a:pathLst>
              <a:path h="5461466" w="7425301">
                <a:moveTo>
                  <a:pt x="0" y="0"/>
                </a:moveTo>
                <a:lnTo>
                  <a:pt x="7425301" y="0"/>
                </a:lnTo>
                <a:lnTo>
                  <a:pt x="7425301" y="5461467"/>
                </a:lnTo>
                <a:lnTo>
                  <a:pt x="0" y="54614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775767" y="962025"/>
            <a:ext cx="873646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503379"/>
                </a:solidFill>
                <a:latin typeface="Sifonn"/>
              </a:rPr>
              <a:t>Como este Controle de Versão é realizado? </a:t>
            </a:r>
          </a:p>
        </p:txBody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863048" y="3417380"/>
            <a:ext cx="2801192" cy="2801192"/>
            <a:chOff x="0" y="0"/>
            <a:chExt cx="8909050" cy="89090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210012" y="2402"/>
              <a:ext cx="9329074" cy="8904246"/>
            </a:xfrm>
            <a:custGeom>
              <a:avLst/>
              <a:gdLst/>
              <a:ahLst/>
              <a:cxnLst/>
              <a:rect r="r" b="b" t="t" l="l"/>
              <a:pathLst>
                <a:path h="8904246" w="9329074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50337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3863" y="263805"/>
              <a:ext cx="8781323" cy="8381440"/>
            </a:xfrm>
            <a:custGeom>
              <a:avLst/>
              <a:gdLst/>
              <a:ahLst/>
              <a:cxnLst/>
              <a:rect r="r" b="b" t="t" l="l"/>
              <a:pathLst>
                <a:path h="8381440" w="8781323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74943" t="-32737" r="-64892" b="-2773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909050" cy="8909050"/>
            </a:xfrm>
            <a:custGeom>
              <a:avLst/>
              <a:gdLst/>
              <a:ahLst/>
              <a:cxnLst/>
              <a:rect r="r" b="b" t="t" l="l"/>
              <a:pathLst>
                <a:path h="8909050" w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587EFB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4437620" y="3403917"/>
            <a:ext cx="2801192" cy="2801192"/>
            <a:chOff x="0" y="0"/>
            <a:chExt cx="8909050" cy="89090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10012" y="2402"/>
              <a:ext cx="9329074" cy="8904246"/>
            </a:xfrm>
            <a:custGeom>
              <a:avLst/>
              <a:gdLst/>
              <a:ahLst/>
              <a:cxnLst/>
              <a:rect r="r" b="b" t="t" l="l"/>
              <a:pathLst>
                <a:path h="8904246" w="9329074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503379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3863" y="263805"/>
              <a:ext cx="8781323" cy="8381440"/>
            </a:xfrm>
            <a:custGeom>
              <a:avLst/>
              <a:gdLst/>
              <a:ahLst/>
              <a:cxnLst/>
              <a:rect r="r" b="b" t="t" l="l"/>
              <a:pathLst>
                <a:path h="8381440" w="8781323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3"/>
              <a:stretch>
                <a:fillRect l="223" t="-9999" r="223" b="-9999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909050" cy="8909050"/>
            </a:xfrm>
            <a:custGeom>
              <a:avLst/>
              <a:gdLst/>
              <a:ahLst/>
              <a:cxnLst/>
              <a:rect r="r" b="b" t="t" l="l"/>
              <a:pathLst>
                <a:path h="8909050" w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587EFB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7967682" y="3403917"/>
            <a:ext cx="2549445" cy="2549445"/>
            <a:chOff x="0" y="0"/>
            <a:chExt cx="8909050" cy="89090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210012" y="2402"/>
              <a:ext cx="9329074" cy="8904246"/>
            </a:xfrm>
            <a:custGeom>
              <a:avLst/>
              <a:gdLst/>
              <a:ahLst/>
              <a:cxnLst/>
              <a:rect r="r" b="b" t="t" l="l"/>
              <a:pathLst>
                <a:path h="8904246" w="9329074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503379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2856000">
              <a:off x="617" y="33156"/>
              <a:ext cx="8907816" cy="8842739"/>
            </a:xfrm>
            <a:custGeom>
              <a:avLst/>
              <a:gdLst/>
              <a:ahLst/>
              <a:cxnLst/>
              <a:rect r="r" b="b" t="t" l="l"/>
              <a:pathLst>
                <a:path h="8842739" w="8907816">
                  <a:moveTo>
                    <a:pt x="1364200" y="1600078"/>
                  </a:moveTo>
                  <a:cubicBezTo>
                    <a:pt x="348292" y="2702695"/>
                    <a:pt x="0" y="4264602"/>
                    <a:pt x="451205" y="5694373"/>
                  </a:cubicBezTo>
                  <a:cubicBezTo>
                    <a:pt x="902411" y="7124144"/>
                    <a:pt x="2084138" y="8203209"/>
                    <a:pt x="3548919" y="8522974"/>
                  </a:cubicBezTo>
                  <a:cubicBezTo>
                    <a:pt x="5013699" y="8842738"/>
                    <a:pt x="6537612" y="8354320"/>
                    <a:pt x="7543616" y="7242660"/>
                  </a:cubicBezTo>
                  <a:cubicBezTo>
                    <a:pt x="8559524" y="6140044"/>
                    <a:pt x="8907816" y="4578136"/>
                    <a:pt x="8456611" y="3148365"/>
                  </a:cubicBezTo>
                  <a:cubicBezTo>
                    <a:pt x="8005405" y="1718594"/>
                    <a:pt x="6823678" y="639529"/>
                    <a:pt x="5358898" y="319764"/>
                  </a:cubicBezTo>
                  <a:cubicBezTo>
                    <a:pt x="3894117" y="0"/>
                    <a:pt x="2370204" y="488418"/>
                    <a:pt x="1364200" y="1600078"/>
                  </a:cubicBezTo>
                  <a:close/>
                </a:path>
              </a:pathLst>
            </a:custGeom>
            <a:blipFill>
              <a:blip r:embed="rId4"/>
              <a:stretch>
                <a:fillRect l="-234898" t="-74239" r="-40553" b="-18085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909050" cy="8909050"/>
            </a:xfrm>
            <a:custGeom>
              <a:avLst/>
              <a:gdLst/>
              <a:ahLst/>
              <a:cxnLst/>
              <a:rect r="r" b="b" t="t" l="l"/>
              <a:pathLst>
                <a:path h="8909050" w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587EFB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1379963" y="3403917"/>
            <a:ext cx="2633740" cy="2633740"/>
            <a:chOff x="0" y="0"/>
            <a:chExt cx="8909050" cy="89090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210012" y="2402"/>
              <a:ext cx="9329074" cy="8904246"/>
            </a:xfrm>
            <a:custGeom>
              <a:avLst/>
              <a:gdLst/>
              <a:ahLst/>
              <a:cxnLst/>
              <a:rect r="r" b="b" t="t" l="l"/>
              <a:pathLst>
                <a:path h="8904246" w="9329074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503379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63863" y="263805"/>
              <a:ext cx="8781323" cy="8381440"/>
            </a:xfrm>
            <a:custGeom>
              <a:avLst/>
              <a:gdLst/>
              <a:ahLst/>
              <a:cxnLst/>
              <a:rect r="r" b="b" t="t" l="l"/>
              <a:pathLst>
                <a:path h="8381440" w="8781323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5"/>
              <a:stretch>
                <a:fillRect l="-40760" t="0" r="-37013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909050" cy="8909050"/>
            </a:xfrm>
            <a:custGeom>
              <a:avLst/>
              <a:gdLst/>
              <a:ahLst/>
              <a:cxnLst/>
              <a:rect r="r" b="b" t="t" l="l"/>
              <a:pathLst>
                <a:path h="8909050" w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587EFB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4459908" y="3319621"/>
            <a:ext cx="2633740" cy="2633740"/>
            <a:chOff x="0" y="0"/>
            <a:chExt cx="8909050" cy="89090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-210012" y="2402"/>
              <a:ext cx="9329074" cy="8904246"/>
            </a:xfrm>
            <a:custGeom>
              <a:avLst/>
              <a:gdLst/>
              <a:ahLst/>
              <a:cxnLst/>
              <a:rect r="r" b="b" t="t" l="l"/>
              <a:pathLst>
                <a:path h="8904246" w="9329074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503379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63863" y="263805"/>
              <a:ext cx="8781323" cy="8381440"/>
            </a:xfrm>
            <a:custGeom>
              <a:avLst/>
              <a:gdLst/>
              <a:ahLst/>
              <a:cxnLst/>
              <a:rect r="r" b="b" t="t" l="l"/>
              <a:pathLst>
                <a:path h="8381440" w="8781323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6"/>
              <a:stretch>
                <a:fillRect l="223" t="0" r="223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909050" cy="8909050"/>
            </a:xfrm>
            <a:custGeom>
              <a:avLst/>
              <a:gdLst/>
              <a:ahLst/>
              <a:cxnLst/>
              <a:rect r="r" b="b" t="t" l="l"/>
              <a:pathLst>
                <a:path h="8909050" w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587EFB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4997574" y="962025"/>
            <a:ext cx="873646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503379"/>
                </a:solidFill>
                <a:latin typeface="Sifonn"/>
              </a:rPr>
              <a:t>Como este Controle de Versão é realizado?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95570" y="2632775"/>
            <a:ext cx="2429727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10"/>
              </a:lnSpc>
            </a:pPr>
            <a:r>
              <a:rPr lang="en-US" sz="2700">
                <a:solidFill>
                  <a:srgbClr val="503379"/>
                </a:solidFill>
                <a:latin typeface="DM Sans Bold"/>
              </a:rPr>
              <a:t>Repositório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695647" y="2632775"/>
            <a:ext cx="2429727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10"/>
              </a:lnSpc>
            </a:pPr>
            <a:r>
              <a:rPr lang="en-US" sz="2700">
                <a:solidFill>
                  <a:srgbClr val="503379"/>
                </a:solidFill>
                <a:latin typeface="DM Sans Bold"/>
              </a:rPr>
              <a:t>Commits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63048" y="6336599"/>
            <a:ext cx="2694771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99"/>
              </a:lnSpc>
            </a:pPr>
            <a:r>
              <a:rPr lang="en-US" sz="1999">
                <a:solidFill>
                  <a:srgbClr val="503379"/>
                </a:solidFill>
                <a:latin typeface="DM Sans"/>
              </a:rPr>
              <a:t>no local todo o histórico de alterações do projeto é armazenado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437620" y="6336599"/>
            <a:ext cx="2694771" cy="965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99"/>
              </a:lnSpc>
            </a:pPr>
            <a:r>
              <a:rPr lang="en-US" sz="1999">
                <a:solidFill>
                  <a:srgbClr val="503379"/>
                </a:solidFill>
                <a:latin typeface="DM Sans"/>
              </a:rPr>
              <a:t> salvar as alterações feitas em um repositório de código,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150944" y="6439787"/>
            <a:ext cx="2429727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8">
                <a:solidFill>
                  <a:srgbClr val="503379"/>
                </a:solidFill>
                <a:latin typeface="DM Sans Italics"/>
              </a:rPr>
              <a:t>Diferentes 'linhas' de </a:t>
            </a:r>
          </a:p>
          <a:p>
            <a:pPr algn="ctr">
              <a:lnSpc>
                <a:spcPts val="2800"/>
              </a:lnSpc>
            </a:pPr>
            <a:r>
              <a:rPr lang="en-US" sz="2000" spc="8">
                <a:solidFill>
                  <a:srgbClr val="503379"/>
                </a:solidFill>
                <a:latin typeface="DM Sans Italics"/>
              </a:rPr>
              <a:t>desenvolvimento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1352196" y="6037657"/>
            <a:ext cx="2429727" cy="1574600"/>
            <a:chOff x="0" y="0"/>
            <a:chExt cx="3239636" cy="2099466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709974"/>
              <a:ext cx="3239636" cy="1389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503379"/>
                  </a:solidFill>
                  <a:latin typeface="DM Sans Italics"/>
                </a:rPr>
                <a:t>incorporação de mudanças na branch 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30210" y="-28575"/>
              <a:ext cx="3179217" cy="5670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10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8087399" y="2632775"/>
            <a:ext cx="2429727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10"/>
              </a:lnSpc>
            </a:pPr>
            <a:r>
              <a:rPr lang="en-US" sz="2700">
                <a:solidFill>
                  <a:srgbClr val="503379"/>
                </a:solidFill>
                <a:latin typeface="DM Sans Bold"/>
              </a:rPr>
              <a:t>Branches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481970" y="2632775"/>
            <a:ext cx="2429727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10"/>
              </a:lnSpc>
            </a:pPr>
            <a:r>
              <a:rPr lang="en-US" sz="2700">
                <a:solidFill>
                  <a:srgbClr val="503379"/>
                </a:solidFill>
                <a:latin typeface="DM Sans Bold"/>
              </a:rPr>
              <a:t>Merge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4663921" y="5953362"/>
            <a:ext cx="2429727" cy="1222175"/>
            <a:chOff x="0" y="0"/>
            <a:chExt cx="3239636" cy="1629566"/>
          </a:xfrm>
        </p:grpSpPr>
        <p:sp>
          <p:nvSpPr>
            <p:cNvPr name="TextBox 34" id="34"/>
            <p:cNvSpPr txBox="true"/>
            <p:nvPr/>
          </p:nvSpPr>
          <p:spPr>
            <a:xfrm rot="0">
              <a:off x="0" y="709974"/>
              <a:ext cx="3239636" cy="91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503379"/>
                  </a:solidFill>
                  <a:latin typeface="DM Sans Italics"/>
                </a:rPr>
                <a:t>atualizar o repositório local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30210" y="-28575"/>
              <a:ext cx="3179217" cy="5670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10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4663921" y="2632775"/>
            <a:ext cx="2429727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10"/>
              </a:lnSpc>
            </a:pPr>
            <a:r>
              <a:rPr lang="en-US" sz="2700">
                <a:solidFill>
                  <a:srgbClr val="503379"/>
                </a:solidFill>
                <a:latin typeface="DM Sans Bold"/>
              </a:rPr>
              <a:t>Pull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3237501"/>
            <a:ext cx="8298310" cy="3811997"/>
          </a:xfrm>
          <a:custGeom>
            <a:avLst/>
            <a:gdLst/>
            <a:ahLst/>
            <a:cxnLst/>
            <a:rect r="r" b="b" t="t" l="l"/>
            <a:pathLst>
              <a:path h="3811997" w="8298310">
                <a:moveTo>
                  <a:pt x="0" y="0"/>
                </a:moveTo>
                <a:lnTo>
                  <a:pt x="8298310" y="0"/>
                </a:lnTo>
                <a:lnTo>
                  <a:pt x="8298310" y="3811998"/>
                </a:lnTo>
                <a:lnTo>
                  <a:pt x="0" y="3811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19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298310" y="3266490"/>
            <a:ext cx="11218578" cy="3783009"/>
          </a:xfrm>
          <a:custGeom>
            <a:avLst/>
            <a:gdLst/>
            <a:ahLst/>
            <a:cxnLst/>
            <a:rect r="r" b="b" t="t" l="l"/>
            <a:pathLst>
              <a:path h="3783009" w="11218578">
                <a:moveTo>
                  <a:pt x="0" y="0"/>
                </a:moveTo>
                <a:lnTo>
                  <a:pt x="11218578" y="0"/>
                </a:lnTo>
                <a:lnTo>
                  <a:pt x="11218578" y="3783009"/>
                </a:lnTo>
                <a:lnTo>
                  <a:pt x="0" y="37830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318725" y="789162"/>
            <a:ext cx="7650549" cy="1070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8000">
                <a:solidFill>
                  <a:srgbClr val="503379"/>
                </a:solidFill>
                <a:latin typeface="Sifonn"/>
              </a:rPr>
              <a:t>Network Graph</a:t>
            </a:r>
          </a:p>
        </p:txBody>
      </p:sp>
      <p:sp>
        <p:nvSpPr>
          <p:cNvPr name="Freeform 6" id="6"/>
          <p:cNvSpPr/>
          <p:nvPr/>
        </p:nvSpPr>
        <p:spPr>
          <a:xfrm flipH="false" flipV="true" rot="7154969">
            <a:off x="15315237" y="5458914"/>
            <a:ext cx="3392510" cy="1026234"/>
          </a:xfrm>
          <a:custGeom>
            <a:avLst/>
            <a:gdLst/>
            <a:ahLst/>
            <a:cxnLst/>
            <a:rect r="r" b="b" t="t" l="l"/>
            <a:pathLst>
              <a:path h="1026234" w="3392510">
                <a:moveTo>
                  <a:pt x="0" y="1026234"/>
                </a:moveTo>
                <a:lnTo>
                  <a:pt x="3392510" y="1026234"/>
                </a:lnTo>
                <a:lnTo>
                  <a:pt x="3392510" y="0"/>
                </a:lnTo>
                <a:lnTo>
                  <a:pt x="0" y="0"/>
                </a:lnTo>
                <a:lnTo>
                  <a:pt x="0" y="1026234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383569" y="7759880"/>
            <a:ext cx="3165236" cy="1686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6"/>
              </a:lnSpc>
            </a:pPr>
            <a:r>
              <a:rPr lang="en-US" sz="3309">
                <a:solidFill>
                  <a:srgbClr val="503379"/>
                </a:solidFill>
                <a:latin typeface="Sifonn"/>
              </a:rPr>
              <a:t>Quarta</a:t>
            </a:r>
          </a:p>
          <a:p>
            <a:pPr algn="ctr">
              <a:lnSpc>
                <a:spcPts val="3276"/>
              </a:lnSpc>
            </a:pPr>
            <a:r>
              <a:rPr lang="en-US" sz="3309">
                <a:solidFill>
                  <a:srgbClr val="503379"/>
                </a:solidFill>
                <a:latin typeface="Sifonn"/>
              </a:rPr>
              <a:t> pre-release</a:t>
            </a:r>
          </a:p>
          <a:p>
            <a:pPr algn="ctr">
              <a:lnSpc>
                <a:spcPts val="3276"/>
              </a:lnSpc>
            </a:pPr>
          </a:p>
          <a:p>
            <a:pPr algn="ctr">
              <a:lnSpc>
                <a:spcPts val="3276"/>
              </a:lnSpc>
            </a:pPr>
            <a:r>
              <a:rPr lang="en-US" sz="3309">
                <a:solidFill>
                  <a:srgbClr val="503379"/>
                </a:solidFill>
                <a:latin typeface="Sifonn"/>
              </a:rPr>
              <a:t>Tela de gestão</a:t>
            </a:r>
          </a:p>
        </p:txBody>
      </p:sp>
    </p:spTree>
  </p:cSld>
  <p:clrMapOvr>
    <a:masterClrMapping/>
  </p:clrMapOvr>
  <p:transition spd="fast">
    <p:push dir="l"/>
  </p:transition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64215" y="2010481"/>
            <a:ext cx="12555917" cy="7247819"/>
          </a:xfrm>
          <a:custGeom>
            <a:avLst/>
            <a:gdLst/>
            <a:ahLst/>
            <a:cxnLst/>
            <a:rect r="r" b="b" t="t" l="l"/>
            <a:pathLst>
              <a:path h="7247819" w="12555917">
                <a:moveTo>
                  <a:pt x="0" y="0"/>
                </a:moveTo>
                <a:lnTo>
                  <a:pt x="12555918" y="0"/>
                </a:lnTo>
                <a:lnTo>
                  <a:pt x="12555918" y="7247819"/>
                </a:lnTo>
                <a:lnTo>
                  <a:pt x="0" y="72478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39433" y="3931133"/>
            <a:ext cx="7315200" cy="625576"/>
          </a:xfrm>
          <a:custGeom>
            <a:avLst/>
            <a:gdLst/>
            <a:ahLst/>
            <a:cxnLst/>
            <a:rect r="r" b="b" t="t" l="l"/>
            <a:pathLst>
              <a:path h="625576" w="7315200">
                <a:moveTo>
                  <a:pt x="0" y="0"/>
                </a:moveTo>
                <a:lnTo>
                  <a:pt x="7315200" y="0"/>
                </a:lnTo>
                <a:lnTo>
                  <a:pt x="7315200" y="625576"/>
                </a:lnTo>
                <a:lnTo>
                  <a:pt x="0" y="6255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775767" y="971550"/>
            <a:ext cx="8736466" cy="448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8"/>
              </a:lnSpc>
              <a:spcBef>
                <a:spcPct val="0"/>
              </a:spcBef>
            </a:pPr>
            <a:r>
              <a:rPr lang="en-US" sz="2584">
                <a:solidFill>
                  <a:srgbClr val="503379"/>
                </a:solidFill>
                <a:latin typeface="Sifonn"/>
              </a:rPr>
              <a:t>O fluxo de trabalho do Git Flow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692432" y="4081996"/>
            <a:ext cx="1083335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545151"/>
                </a:solidFill>
                <a:latin typeface="Sifonn"/>
              </a:rPr>
              <a:t>Main</a:t>
            </a:r>
          </a:p>
        </p:txBody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53109" y="1849201"/>
            <a:ext cx="12245608" cy="6961839"/>
            <a:chOff x="0" y="0"/>
            <a:chExt cx="16327477" cy="928245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6327477" cy="9282451"/>
              <a:chOff x="0" y="0"/>
              <a:chExt cx="7531959" cy="4282048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12700" y="12700"/>
                <a:ext cx="7467189" cy="4213468"/>
              </a:xfrm>
              <a:custGeom>
                <a:avLst/>
                <a:gdLst/>
                <a:ahLst/>
                <a:cxnLst/>
                <a:rect r="r" b="b" t="t" l="l"/>
                <a:pathLst>
                  <a:path h="4213468" w="7467189">
                    <a:moveTo>
                      <a:pt x="146050" y="4213468"/>
                    </a:moveTo>
                    <a:lnTo>
                      <a:pt x="7321139" y="4213468"/>
                    </a:lnTo>
                    <a:cubicBezTo>
                      <a:pt x="7401149" y="4213468"/>
                      <a:pt x="7467189" y="4147429"/>
                      <a:pt x="7467189" y="4067418"/>
                    </a:cubicBezTo>
                    <a:lnTo>
                      <a:pt x="7467189" y="146050"/>
                    </a:lnTo>
                    <a:cubicBezTo>
                      <a:pt x="7467189" y="66040"/>
                      <a:pt x="7401149" y="0"/>
                      <a:pt x="7321139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4067418"/>
                    </a:lnTo>
                    <a:cubicBezTo>
                      <a:pt x="0" y="4148698"/>
                      <a:pt x="66040" y="4213468"/>
                      <a:pt x="146050" y="421346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7531960" cy="4282048"/>
              </a:xfrm>
              <a:custGeom>
                <a:avLst/>
                <a:gdLst/>
                <a:ahLst/>
                <a:cxnLst/>
                <a:rect r="r" b="b" t="t" l="l"/>
                <a:pathLst>
                  <a:path h="4282048" w="7531960">
                    <a:moveTo>
                      <a:pt x="7468460" y="74930"/>
                    </a:moveTo>
                    <a:cubicBezTo>
                      <a:pt x="7440519" y="30480"/>
                      <a:pt x="7390989" y="0"/>
                      <a:pt x="7333839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4080118"/>
                    </a:lnTo>
                    <a:cubicBezTo>
                      <a:pt x="0" y="4132188"/>
                      <a:pt x="25400" y="4177909"/>
                      <a:pt x="63500" y="4207118"/>
                    </a:cubicBezTo>
                    <a:cubicBezTo>
                      <a:pt x="91440" y="4251568"/>
                      <a:pt x="140970" y="4282048"/>
                      <a:pt x="225247" y="4282048"/>
                    </a:cubicBezTo>
                    <a:lnTo>
                      <a:pt x="7373210" y="4282048"/>
                    </a:lnTo>
                    <a:cubicBezTo>
                      <a:pt x="7460839" y="4282048"/>
                      <a:pt x="7531960" y="4210929"/>
                      <a:pt x="7531960" y="4123298"/>
                    </a:cubicBezTo>
                    <a:lnTo>
                      <a:pt x="7531960" y="215427"/>
                    </a:lnTo>
                    <a:cubicBezTo>
                      <a:pt x="7531959" y="149860"/>
                      <a:pt x="7506559" y="104140"/>
                      <a:pt x="7468460" y="74930"/>
                    </a:cubicBezTo>
                    <a:close/>
                    <a:moveTo>
                      <a:pt x="12700" y="4080118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7333839" y="12700"/>
                    </a:lnTo>
                    <a:cubicBezTo>
                      <a:pt x="7413849" y="12700"/>
                      <a:pt x="7479889" y="78740"/>
                      <a:pt x="7479889" y="158750"/>
                    </a:cubicBezTo>
                    <a:lnTo>
                      <a:pt x="7479889" y="4080118"/>
                    </a:lnTo>
                    <a:cubicBezTo>
                      <a:pt x="7479889" y="4160129"/>
                      <a:pt x="7413849" y="4226168"/>
                      <a:pt x="7333839" y="4226168"/>
                    </a:cubicBezTo>
                    <a:lnTo>
                      <a:pt x="158750" y="4226168"/>
                    </a:lnTo>
                    <a:cubicBezTo>
                      <a:pt x="78740" y="4226168"/>
                      <a:pt x="12700" y="4161398"/>
                      <a:pt x="12700" y="4080118"/>
                    </a:cubicBezTo>
                    <a:close/>
                  </a:path>
                </a:pathLst>
              </a:custGeom>
              <a:solidFill>
                <a:srgbClr val="503379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1426267" y="6749377"/>
              <a:ext cx="13336419" cy="5630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88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775767" y="952500"/>
            <a:ext cx="8736466" cy="557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8"/>
              </a:lnSpc>
              <a:spcBef>
                <a:spcPct val="0"/>
              </a:spcBef>
            </a:pPr>
            <a:r>
              <a:rPr lang="en-US" sz="3184">
                <a:solidFill>
                  <a:srgbClr val="503379"/>
                </a:solidFill>
                <a:latin typeface="Sifonn"/>
              </a:rPr>
              <a:t>Falar de Git Flow é falar: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78310" y="2610342"/>
            <a:ext cx="7731379" cy="492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7"/>
              </a:lnSpc>
            </a:pPr>
            <a:r>
              <a:rPr lang="en-US" sz="2884" spc="11">
                <a:solidFill>
                  <a:srgbClr val="503379"/>
                </a:solidFill>
                <a:latin typeface="DM Sans Italics"/>
              </a:rPr>
              <a:t>Organização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80472" y="3873983"/>
            <a:ext cx="2927057" cy="1000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7"/>
              </a:lnSpc>
            </a:pPr>
            <a:r>
              <a:rPr lang="en-US" sz="2884" spc="11">
                <a:solidFill>
                  <a:srgbClr val="503379"/>
                </a:solidFill>
                <a:latin typeface="DM Sans Italics"/>
              </a:rPr>
              <a:t>Melhoria na colaboração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97153" y="5648731"/>
            <a:ext cx="3693694" cy="1508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7"/>
              </a:lnSpc>
            </a:pPr>
            <a:r>
              <a:rPr lang="en-US" sz="2884" spc="11">
                <a:solidFill>
                  <a:srgbClr val="503379"/>
                </a:solidFill>
                <a:latin typeface="DM Sans Italics"/>
              </a:rPr>
              <a:t>Desenvolvimento de projetos mais espontâneo</a:t>
            </a:r>
          </a:p>
        </p:txBody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39433" y="3931133"/>
            <a:ext cx="7315200" cy="625576"/>
          </a:xfrm>
          <a:custGeom>
            <a:avLst/>
            <a:gdLst/>
            <a:ahLst/>
            <a:cxnLst/>
            <a:rect r="r" b="b" t="t" l="l"/>
            <a:pathLst>
              <a:path h="625576" w="7315200">
                <a:moveTo>
                  <a:pt x="0" y="0"/>
                </a:moveTo>
                <a:lnTo>
                  <a:pt x="7315200" y="0"/>
                </a:lnTo>
                <a:lnTo>
                  <a:pt x="7315200" y="625576"/>
                </a:lnTo>
                <a:lnTo>
                  <a:pt x="0" y="625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43247" y="703510"/>
            <a:ext cx="799374" cy="804402"/>
          </a:xfrm>
          <a:custGeom>
            <a:avLst/>
            <a:gdLst/>
            <a:ahLst/>
            <a:cxnLst/>
            <a:rect r="r" b="b" t="t" l="l"/>
            <a:pathLst>
              <a:path h="804402" w="799374">
                <a:moveTo>
                  <a:pt x="0" y="0"/>
                </a:moveTo>
                <a:lnTo>
                  <a:pt x="799375" y="0"/>
                </a:lnTo>
                <a:lnTo>
                  <a:pt x="799375" y="804401"/>
                </a:lnTo>
                <a:lnTo>
                  <a:pt x="0" y="804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83332" y="2677335"/>
            <a:ext cx="8167833" cy="5115105"/>
          </a:xfrm>
          <a:custGeom>
            <a:avLst/>
            <a:gdLst/>
            <a:ahLst/>
            <a:cxnLst/>
            <a:rect r="r" b="b" t="t" l="l"/>
            <a:pathLst>
              <a:path h="5115105" w="8167833">
                <a:moveTo>
                  <a:pt x="0" y="0"/>
                </a:moveTo>
                <a:lnTo>
                  <a:pt x="8167833" y="0"/>
                </a:lnTo>
                <a:lnTo>
                  <a:pt x="8167833" y="5115106"/>
                </a:lnTo>
                <a:lnTo>
                  <a:pt x="0" y="51151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595469" y="810435"/>
            <a:ext cx="594746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503379"/>
                </a:solidFill>
                <a:latin typeface="Sifonn"/>
              </a:rPr>
              <a:t>Release de um produto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09737" y="3733040"/>
            <a:ext cx="6195886" cy="2044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2"/>
              </a:lnSpc>
            </a:pPr>
            <a:r>
              <a:rPr lang="en-US" sz="2344">
                <a:solidFill>
                  <a:srgbClr val="503379"/>
                </a:solidFill>
                <a:latin typeface="DM Sans"/>
              </a:rPr>
              <a:t>Uma "release" de produto é uma versão específica e identificada do software que está pronta para ser disponibilizada aos usuários finais ou clientes</a:t>
            </a:r>
          </a:p>
          <a:p>
            <a:pPr algn="ctr">
              <a:lnSpc>
                <a:spcPts val="3282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677824" y="5840173"/>
            <a:ext cx="6195886" cy="1218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2"/>
              </a:lnSpc>
            </a:pPr>
            <a:r>
              <a:rPr lang="en-US" sz="2344">
                <a:solidFill>
                  <a:srgbClr val="503379"/>
                </a:solidFill>
                <a:latin typeface="DM Sans"/>
              </a:rPr>
              <a:t>Versionamento Semântico</a:t>
            </a:r>
          </a:p>
          <a:p>
            <a:pPr algn="ctr">
              <a:lnSpc>
                <a:spcPts val="3282"/>
              </a:lnSpc>
            </a:pPr>
            <a:r>
              <a:rPr lang="en-US" sz="2344">
                <a:solidFill>
                  <a:srgbClr val="503379"/>
                </a:solidFill>
                <a:latin typeface="DM Sans"/>
              </a:rPr>
              <a:t>um padrão para o lançamento de versões</a:t>
            </a:r>
          </a:p>
          <a:p>
            <a:pPr algn="ctr">
              <a:lnSpc>
                <a:spcPts val="3282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184654" y="3133444"/>
            <a:ext cx="5765190" cy="797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2"/>
              </a:lnSpc>
              <a:spcBef>
                <a:spcPct val="0"/>
              </a:spcBef>
            </a:pPr>
            <a:r>
              <a:rPr lang="en-US" sz="2344">
                <a:solidFill>
                  <a:srgbClr val="503379"/>
                </a:solidFill>
                <a:latin typeface="DM Sans Bold"/>
              </a:rPr>
              <a:t> versões de software: MAJOR.MINOR.PATCH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77804" y="4285253"/>
            <a:ext cx="6376670" cy="949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1830">
                <a:solidFill>
                  <a:srgbClr val="503379"/>
                </a:solidFill>
                <a:latin typeface="DM Sans Semi-Bold"/>
              </a:rPr>
              <a:t>MAJOR:</a:t>
            </a:r>
            <a:r>
              <a:rPr lang="en-US" sz="1830">
                <a:solidFill>
                  <a:srgbClr val="503379"/>
                </a:solidFill>
                <a:latin typeface="DM Sans"/>
              </a:rPr>
              <a:t> Mudanças incompatíveis com versões anteriores.</a:t>
            </a:r>
          </a:p>
          <a:p>
            <a:pPr algn="ctr">
              <a:lnSpc>
                <a:spcPts val="2562"/>
              </a:lnSpc>
            </a:pPr>
            <a:r>
              <a:rPr lang="en-US" sz="1830">
                <a:solidFill>
                  <a:srgbClr val="503379"/>
                </a:solidFill>
                <a:latin typeface="DM Sans"/>
              </a:rPr>
              <a:t>De 1.0.0 para 2.0.0:</a:t>
            </a:r>
          </a:p>
          <a:p>
            <a:pPr algn="ctr">
              <a:lnSpc>
                <a:spcPts val="2562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419050" y="5012942"/>
            <a:ext cx="5296397" cy="865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7"/>
              </a:lnSpc>
            </a:pPr>
            <a:r>
              <a:rPr lang="en-US" sz="1662">
                <a:solidFill>
                  <a:srgbClr val="503379"/>
                </a:solidFill>
                <a:latin typeface="DM Sans Semi-Bold"/>
              </a:rPr>
              <a:t>MINOR:</a:t>
            </a:r>
            <a:r>
              <a:rPr lang="en-US" sz="1662">
                <a:solidFill>
                  <a:srgbClr val="503379"/>
                </a:solidFill>
                <a:latin typeface="DM Sans"/>
              </a:rPr>
              <a:t> Adições de funcionalidades compatíveis com versões anteriores. De 1.2.0 para 1.3.0</a:t>
            </a:r>
          </a:p>
          <a:p>
            <a:pPr algn="ctr">
              <a:lnSpc>
                <a:spcPts val="2327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583669" y="5849698"/>
            <a:ext cx="5296397" cy="872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7"/>
              </a:lnSpc>
            </a:pPr>
            <a:r>
              <a:rPr lang="en-US" sz="1662">
                <a:solidFill>
                  <a:srgbClr val="503379"/>
                </a:solidFill>
                <a:latin typeface="DM Sans Semi-Bold"/>
              </a:rPr>
              <a:t>PATCH:</a:t>
            </a:r>
            <a:r>
              <a:rPr lang="en-US" sz="1662">
                <a:solidFill>
                  <a:srgbClr val="503379"/>
                </a:solidFill>
                <a:latin typeface="DM Sans"/>
              </a:rPr>
              <a:t> Correções de bugs e melhorias mantendo a compatibilidade. De 1.2.3 para 1.2.4:</a:t>
            </a:r>
          </a:p>
          <a:p>
            <a:pPr algn="ctr">
              <a:lnSpc>
                <a:spcPts val="232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43247" y="703510"/>
            <a:ext cx="799374" cy="804402"/>
          </a:xfrm>
          <a:custGeom>
            <a:avLst/>
            <a:gdLst/>
            <a:ahLst/>
            <a:cxnLst/>
            <a:rect r="r" b="b" t="t" l="l"/>
            <a:pathLst>
              <a:path h="804402" w="799374">
                <a:moveTo>
                  <a:pt x="0" y="0"/>
                </a:moveTo>
                <a:lnTo>
                  <a:pt x="799375" y="0"/>
                </a:lnTo>
                <a:lnTo>
                  <a:pt x="799375" y="804401"/>
                </a:lnTo>
                <a:lnTo>
                  <a:pt x="0" y="8044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595469" y="810435"/>
            <a:ext cx="594746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503379"/>
                </a:solidFill>
                <a:latin typeface="Sifonn"/>
              </a:rPr>
              <a:t>Release de um produto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402312" y="3486639"/>
            <a:ext cx="7360823" cy="1976516"/>
          </a:xfrm>
          <a:custGeom>
            <a:avLst/>
            <a:gdLst/>
            <a:ahLst/>
            <a:cxnLst/>
            <a:rect r="r" b="b" t="t" l="l"/>
            <a:pathLst>
              <a:path h="1976516" w="7360823">
                <a:moveTo>
                  <a:pt x="0" y="0"/>
                </a:moveTo>
                <a:lnTo>
                  <a:pt x="7360823" y="0"/>
                </a:lnTo>
                <a:lnTo>
                  <a:pt x="7360823" y="1976516"/>
                </a:lnTo>
                <a:lnTo>
                  <a:pt x="0" y="19765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67963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603431" y="5914350"/>
            <a:ext cx="8660411" cy="1482358"/>
          </a:xfrm>
          <a:custGeom>
            <a:avLst/>
            <a:gdLst/>
            <a:ahLst/>
            <a:cxnLst/>
            <a:rect r="r" b="b" t="t" l="l"/>
            <a:pathLst>
              <a:path h="1482358" w="8660411">
                <a:moveTo>
                  <a:pt x="0" y="0"/>
                </a:moveTo>
                <a:lnTo>
                  <a:pt x="8660411" y="0"/>
                </a:lnTo>
                <a:lnTo>
                  <a:pt x="8660411" y="1482358"/>
                </a:lnTo>
                <a:lnTo>
                  <a:pt x="0" y="14823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90" r="-10608" b="-59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744556" y="1643118"/>
            <a:ext cx="5947465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503379"/>
                </a:solidFill>
                <a:latin typeface="DM Sans"/>
              </a:rPr>
              <a:t>Em prática</a:t>
            </a:r>
          </a:p>
        </p:txBody>
      </p: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20006" y="3345829"/>
            <a:ext cx="522356" cy="522356"/>
          </a:xfrm>
          <a:custGeom>
            <a:avLst/>
            <a:gdLst/>
            <a:ahLst/>
            <a:cxnLst/>
            <a:rect r="r" b="b" t="t" l="l"/>
            <a:pathLst>
              <a:path h="522356" w="522356">
                <a:moveTo>
                  <a:pt x="0" y="0"/>
                </a:moveTo>
                <a:lnTo>
                  <a:pt x="522357" y="0"/>
                </a:lnTo>
                <a:lnTo>
                  <a:pt x="522357" y="522356"/>
                </a:lnTo>
                <a:lnTo>
                  <a:pt x="0" y="522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20006" y="4448520"/>
            <a:ext cx="522356" cy="522356"/>
          </a:xfrm>
          <a:custGeom>
            <a:avLst/>
            <a:gdLst/>
            <a:ahLst/>
            <a:cxnLst/>
            <a:rect r="r" b="b" t="t" l="l"/>
            <a:pathLst>
              <a:path h="522356" w="522356">
                <a:moveTo>
                  <a:pt x="0" y="0"/>
                </a:moveTo>
                <a:lnTo>
                  <a:pt x="522357" y="0"/>
                </a:lnTo>
                <a:lnTo>
                  <a:pt x="522357" y="522356"/>
                </a:lnTo>
                <a:lnTo>
                  <a:pt x="0" y="522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20006" y="5433667"/>
            <a:ext cx="522356" cy="522356"/>
          </a:xfrm>
          <a:custGeom>
            <a:avLst/>
            <a:gdLst/>
            <a:ahLst/>
            <a:cxnLst/>
            <a:rect r="r" b="b" t="t" l="l"/>
            <a:pathLst>
              <a:path h="522356" w="522356">
                <a:moveTo>
                  <a:pt x="0" y="0"/>
                </a:moveTo>
                <a:lnTo>
                  <a:pt x="522357" y="0"/>
                </a:lnTo>
                <a:lnTo>
                  <a:pt x="522357" y="522357"/>
                </a:lnTo>
                <a:lnTo>
                  <a:pt x="0" y="5223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20006" y="6418815"/>
            <a:ext cx="522356" cy="522356"/>
          </a:xfrm>
          <a:custGeom>
            <a:avLst/>
            <a:gdLst/>
            <a:ahLst/>
            <a:cxnLst/>
            <a:rect r="r" b="b" t="t" l="l"/>
            <a:pathLst>
              <a:path h="522356" w="522356">
                <a:moveTo>
                  <a:pt x="0" y="0"/>
                </a:moveTo>
                <a:lnTo>
                  <a:pt x="522357" y="0"/>
                </a:lnTo>
                <a:lnTo>
                  <a:pt x="522357" y="522356"/>
                </a:lnTo>
                <a:lnTo>
                  <a:pt x="0" y="522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275746" y="951943"/>
            <a:ext cx="727268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503379"/>
                </a:solidFill>
                <a:latin typeface="Sifonn"/>
              </a:rPr>
              <a:t>Release é uma versão estável do software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645637" y="3288679"/>
            <a:ext cx="3462682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503379"/>
                </a:solidFill>
                <a:latin typeface="DM Sans"/>
              </a:rPr>
              <a:t>Finalizei as funcionalidades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45637" y="4525272"/>
            <a:ext cx="3462682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503379"/>
                </a:solidFill>
                <a:latin typeface="DM Sans"/>
              </a:rPr>
              <a:t>Testes rigorosos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45637" y="5517322"/>
            <a:ext cx="3462682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503379"/>
                </a:solidFill>
                <a:latin typeface="DM Sans"/>
              </a:rPr>
              <a:t>Correção de bugs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94724" y="6509371"/>
            <a:ext cx="3462682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503379"/>
                </a:solidFill>
                <a:latin typeface="DM Sans"/>
              </a:rPr>
              <a:t>Marcação da versão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904916" y="1513918"/>
            <a:ext cx="352491" cy="354708"/>
          </a:xfrm>
          <a:custGeom>
            <a:avLst/>
            <a:gdLst/>
            <a:ahLst/>
            <a:cxnLst/>
            <a:rect r="r" b="b" t="t" l="l"/>
            <a:pathLst>
              <a:path h="354708" w="352491">
                <a:moveTo>
                  <a:pt x="0" y="0"/>
                </a:moveTo>
                <a:lnTo>
                  <a:pt x="352491" y="0"/>
                </a:lnTo>
                <a:lnTo>
                  <a:pt x="352491" y="354708"/>
                </a:lnTo>
                <a:lnTo>
                  <a:pt x="0" y="3547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>
  <p:cSld>
    <p:bg>
      <p:bgPr>
        <a:solidFill>
          <a:srgbClr val="FD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80867" y="4431108"/>
            <a:ext cx="9301347" cy="374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5"/>
              </a:lnSpc>
            </a:pPr>
            <a:r>
              <a:rPr lang="en-US" sz="2299" spc="418">
                <a:solidFill>
                  <a:srgbClr val="503379"/>
                </a:solidFill>
                <a:latin typeface="DM Sans Bold"/>
              </a:rPr>
              <a:t>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314949" y="8338184"/>
            <a:ext cx="7654886" cy="92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399">
                <a:solidFill>
                  <a:srgbClr val="503379"/>
                </a:solidFill>
                <a:latin typeface="Open Sans"/>
              </a:rPr>
              <a:t>Agradecemos a atenção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3261135"/>
            <a:ext cx="11221792" cy="3764730"/>
          </a:xfrm>
          <a:custGeom>
            <a:avLst/>
            <a:gdLst/>
            <a:ahLst/>
            <a:cxnLst/>
            <a:rect r="r" b="b" t="t" l="l"/>
            <a:pathLst>
              <a:path h="3764730" w="11221792">
                <a:moveTo>
                  <a:pt x="0" y="0"/>
                </a:moveTo>
                <a:lnTo>
                  <a:pt x="11221792" y="0"/>
                </a:lnTo>
                <a:lnTo>
                  <a:pt x="11221792" y="3764730"/>
                </a:lnTo>
                <a:lnTo>
                  <a:pt x="0" y="37647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221792" y="3261135"/>
            <a:ext cx="11221792" cy="3764730"/>
          </a:xfrm>
          <a:custGeom>
            <a:avLst/>
            <a:gdLst/>
            <a:ahLst/>
            <a:cxnLst/>
            <a:rect r="r" b="b" t="t" l="l"/>
            <a:pathLst>
              <a:path h="3764730" w="11221792">
                <a:moveTo>
                  <a:pt x="0" y="0"/>
                </a:moveTo>
                <a:lnTo>
                  <a:pt x="11221792" y="0"/>
                </a:lnTo>
                <a:lnTo>
                  <a:pt x="11221792" y="3764730"/>
                </a:lnTo>
                <a:lnTo>
                  <a:pt x="0" y="37647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318725" y="789162"/>
            <a:ext cx="7650549" cy="1070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8000">
                <a:solidFill>
                  <a:srgbClr val="503379"/>
                </a:solidFill>
                <a:latin typeface="Sifonn"/>
              </a:rPr>
              <a:t>Network Graph</a:t>
            </a:r>
          </a:p>
        </p:txBody>
      </p:sp>
      <p:sp>
        <p:nvSpPr>
          <p:cNvPr name="Freeform 6" id="6"/>
          <p:cNvSpPr/>
          <p:nvPr/>
        </p:nvSpPr>
        <p:spPr>
          <a:xfrm flipH="false" flipV="true" rot="7154969">
            <a:off x="15598984" y="5481860"/>
            <a:ext cx="3392510" cy="1026234"/>
          </a:xfrm>
          <a:custGeom>
            <a:avLst/>
            <a:gdLst/>
            <a:ahLst/>
            <a:cxnLst/>
            <a:rect r="r" b="b" t="t" l="l"/>
            <a:pathLst>
              <a:path h="1026234" w="3392510">
                <a:moveTo>
                  <a:pt x="0" y="1026234"/>
                </a:moveTo>
                <a:lnTo>
                  <a:pt x="3392509" y="1026234"/>
                </a:lnTo>
                <a:lnTo>
                  <a:pt x="3392509" y="0"/>
                </a:lnTo>
                <a:lnTo>
                  <a:pt x="0" y="0"/>
                </a:lnTo>
                <a:lnTo>
                  <a:pt x="0" y="1026234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667315" y="7575937"/>
            <a:ext cx="3165236" cy="1272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6"/>
              </a:lnSpc>
            </a:pPr>
            <a:r>
              <a:rPr lang="en-US" sz="3309">
                <a:solidFill>
                  <a:srgbClr val="503379"/>
                </a:solidFill>
                <a:latin typeface="Sifonn"/>
              </a:rPr>
              <a:t>Primeira release funcional!</a:t>
            </a:r>
          </a:p>
        </p:txBody>
      </p:sp>
    </p:spTree>
  </p:cSld>
  <p:clrMapOvr>
    <a:masterClrMapping/>
  </p:clrMapOvr>
  <p:transition spd="fast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3261135"/>
            <a:ext cx="4155584" cy="3764730"/>
          </a:xfrm>
          <a:custGeom>
            <a:avLst/>
            <a:gdLst/>
            <a:ahLst/>
            <a:cxnLst/>
            <a:rect r="r" b="b" t="t" l="l"/>
            <a:pathLst>
              <a:path h="3764730" w="4155584">
                <a:moveTo>
                  <a:pt x="0" y="0"/>
                </a:moveTo>
                <a:lnTo>
                  <a:pt x="4155584" y="0"/>
                </a:lnTo>
                <a:lnTo>
                  <a:pt x="4155584" y="3764730"/>
                </a:lnTo>
                <a:lnTo>
                  <a:pt x="0" y="37647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004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146059" y="3244749"/>
            <a:ext cx="11127188" cy="3797503"/>
          </a:xfrm>
          <a:custGeom>
            <a:avLst/>
            <a:gdLst/>
            <a:ahLst/>
            <a:cxnLst/>
            <a:rect r="r" b="b" t="t" l="l"/>
            <a:pathLst>
              <a:path h="3797503" w="11127188">
                <a:moveTo>
                  <a:pt x="0" y="0"/>
                </a:moveTo>
                <a:lnTo>
                  <a:pt x="11127188" y="0"/>
                </a:lnTo>
                <a:lnTo>
                  <a:pt x="11127188" y="3797502"/>
                </a:lnTo>
                <a:lnTo>
                  <a:pt x="0" y="37975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21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25622" y="3244749"/>
            <a:ext cx="11209053" cy="3811997"/>
          </a:xfrm>
          <a:custGeom>
            <a:avLst/>
            <a:gdLst/>
            <a:ahLst/>
            <a:cxnLst/>
            <a:rect r="r" b="b" t="t" l="l"/>
            <a:pathLst>
              <a:path h="3811997" w="11209053">
                <a:moveTo>
                  <a:pt x="0" y="0"/>
                </a:moveTo>
                <a:lnTo>
                  <a:pt x="11209053" y="0"/>
                </a:lnTo>
                <a:lnTo>
                  <a:pt x="11209053" y="3811997"/>
                </a:lnTo>
                <a:lnTo>
                  <a:pt x="0" y="38119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4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18725" y="789162"/>
            <a:ext cx="7650549" cy="1070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8000">
                <a:solidFill>
                  <a:srgbClr val="503379"/>
                </a:solidFill>
                <a:latin typeface="Sifonn"/>
              </a:rPr>
              <a:t>Network Graph</a:t>
            </a:r>
          </a:p>
        </p:txBody>
      </p:sp>
    </p:spTree>
  </p:cSld>
  <p:clrMapOvr>
    <a:masterClrMapping/>
  </p:clrMapOvr>
  <p:transition spd="fast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3237501"/>
            <a:ext cx="8146675" cy="3811997"/>
          </a:xfrm>
          <a:custGeom>
            <a:avLst/>
            <a:gdLst/>
            <a:ahLst/>
            <a:cxnLst/>
            <a:rect r="r" b="b" t="t" l="l"/>
            <a:pathLst>
              <a:path h="3811997" w="8146675">
                <a:moveTo>
                  <a:pt x="0" y="0"/>
                </a:moveTo>
                <a:lnTo>
                  <a:pt x="8146675" y="0"/>
                </a:lnTo>
                <a:lnTo>
                  <a:pt x="8146675" y="3811998"/>
                </a:lnTo>
                <a:lnTo>
                  <a:pt x="0" y="3811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707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46675" y="3219156"/>
            <a:ext cx="11215360" cy="3830343"/>
          </a:xfrm>
          <a:custGeom>
            <a:avLst/>
            <a:gdLst/>
            <a:ahLst/>
            <a:cxnLst/>
            <a:rect r="r" b="b" t="t" l="l"/>
            <a:pathLst>
              <a:path h="3830343" w="11215360">
                <a:moveTo>
                  <a:pt x="0" y="0"/>
                </a:moveTo>
                <a:lnTo>
                  <a:pt x="11215360" y="0"/>
                </a:lnTo>
                <a:lnTo>
                  <a:pt x="11215360" y="3830343"/>
                </a:lnTo>
                <a:lnTo>
                  <a:pt x="0" y="38303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318725" y="789162"/>
            <a:ext cx="7650549" cy="1070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8000">
                <a:solidFill>
                  <a:srgbClr val="503379"/>
                </a:solidFill>
                <a:latin typeface="Sifonn"/>
              </a:rPr>
              <a:t>Network Graph</a:t>
            </a:r>
          </a:p>
        </p:txBody>
      </p:sp>
    </p:spTree>
  </p:cSld>
  <p:clrMapOvr>
    <a:masterClrMapping/>
  </p:clrMapOvr>
  <p:transition spd="fast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DAF1xTX88Hg</dc:identifier>
  <dcterms:modified xsi:type="dcterms:W3CDTF">2011-08-01T06:04:30Z</dcterms:modified>
  <cp:revision>1</cp:revision>
  <dc:title>Adote-me</dc:title>
</cp:coreProperties>
</file>